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59" r:id="rId7"/>
    <p:sldId id="260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418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593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8699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407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986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4858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033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212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6546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4847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830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29468-85E3-4D16-B566-298717179D1A}" type="datetimeFigureOut">
              <a:rPr lang="pl-PL" smtClean="0"/>
              <a:t>2020-03-19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BDD4-7DF9-49B6-96E5-C3ABB872D4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99592" y="476673"/>
            <a:ext cx="7704856" cy="3123778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-2735" y="4005064"/>
            <a:ext cx="9143998" cy="2376264"/>
          </a:xfrm>
        </p:spPr>
        <p:txBody>
          <a:bodyPr>
            <a:normAutofit fontScale="92500" lnSpcReduction="10000"/>
          </a:bodyPr>
          <a:lstStyle/>
          <a:p>
            <a:r>
              <a:rPr lang="pl-PL" b="1" dirty="0" smtClean="0"/>
              <a:t>RADZI </a:t>
            </a:r>
          </a:p>
          <a:p>
            <a:r>
              <a:rPr lang="pl-PL" b="1" dirty="0" smtClean="0"/>
              <a:t>ĆWICZENIA NA KAŻDY DZIEŃ</a:t>
            </a:r>
            <a:endParaRPr lang="pl-PL" b="1" dirty="0"/>
          </a:p>
          <a:p>
            <a:endParaRPr lang="pl-PL" sz="4000" b="1" dirty="0" smtClean="0">
              <a:latin typeface="Algerian" panose="04020705040A02060702" pitchFamily="82" charset="0"/>
            </a:endParaRPr>
          </a:p>
          <a:p>
            <a:r>
              <a:rPr lang="pl-PL" sz="4000" b="1" dirty="0" smtClean="0">
                <a:latin typeface="Algerian" panose="04020705040A02060702" pitchFamily="82" charset="0"/>
              </a:rPr>
              <a:t>ZOSTAŃCIE W DOMU</a:t>
            </a:r>
            <a:endParaRPr lang="pl-PL" sz="4000" b="1" dirty="0">
              <a:latin typeface="Algerian" panose="04020705040A02060702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76856"/>
            <a:ext cx="9036495" cy="378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88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066130"/>
          </a:xfrm>
        </p:spPr>
        <p:txBody>
          <a:bodyPr>
            <a:normAutofit fontScale="90000"/>
          </a:bodyPr>
          <a:lstStyle/>
          <a:p>
            <a:pPr marR="45720" lvl="0">
              <a:lnSpc>
                <a:spcPct val="150000"/>
              </a:lnSpc>
              <a:spcBef>
                <a:spcPct val="20000"/>
              </a:spcBef>
              <a:tabLst>
                <a:tab pos="5715000" algn="l"/>
              </a:tabLst>
            </a:pPr>
            <a:r>
              <a:rPr lang="pl-PL" sz="4500" b="1" u="sng" kern="0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Instruktaż logopedyczny  1</a:t>
            </a:r>
            <a:r>
              <a:rPr lang="pl-PL" sz="4500" b="1" kern="0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/>
            </a:r>
            <a:br>
              <a:rPr lang="pl-PL" sz="4500" b="1" kern="0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</a:br>
            <a:endParaRPr lang="pl-PL" dirty="0"/>
          </a:p>
        </p:txBody>
      </p:sp>
      <p:pic>
        <p:nvPicPr>
          <p:cNvPr id="6148" name="Picture 4" descr="C:\Users\ZRytlewski\Desktop\beznazwy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7848872" cy="55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67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4571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32500" lnSpcReduction="20000"/>
          </a:bodyPr>
          <a:lstStyle/>
          <a:p>
            <a:pPr marL="1260475" marR="45720" algn="just">
              <a:lnSpc>
                <a:spcPct val="150000"/>
              </a:lnSpc>
              <a:spcAft>
                <a:spcPts val="0"/>
              </a:spcAft>
              <a:tabLst>
                <a:tab pos="5715000" algn="l"/>
              </a:tabLst>
            </a:pPr>
            <a:r>
              <a:rPr lang="pl-PL" sz="2000" dirty="0" smtClean="0">
                <a:effectLst/>
                <a:latin typeface="Times New Roman"/>
                <a:ea typeface="Times New Roman"/>
              </a:rPr>
              <a:t> </a:t>
            </a:r>
            <a:endParaRPr lang="pl-PL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b="1" dirty="0" smtClean="0">
                <a:effectLst/>
                <a:latin typeface="Times New Roman"/>
                <a:ea typeface="Times New Roman"/>
              </a:rPr>
              <a:t>1. Ćwiczenia </a:t>
            </a:r>
            <a:r>
              <a:rPr lang="pl-PL" b="1" dirty="0" err="1" smtClean="0">
                <a:effectLst/>
                <a:latin typeface="Times New Roman"/>
                <a:ea typeface="Times New Roman"/>
              </a:rPr>
              <a:t>artykulatorów</a:t>
            </a:r>
            <a:r>
              <a:rPr lang="pl-PL" b="1" dirty="0" smtClean="0">
                <a:effectLst/>
                <a:latin typeface="Times New Roman"/>
                <a:ea typeface="Times New Roman"/>
              </a:rPr>
              <a:t> proszę wykonywać z dzieckiem dokładnie -  kilka razy dziennie -  w formie zabawy :</a:t>
            </a: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r>
              <a:rPr lang="pl-PL" b="1" dirty="0" smtClean="0">
                <a:effectLst/>
                <a:latin typeface="Times New Roman"/>
                <a:ea typeface="Times New Roman"/>
              </a:rPr>
              <a:t>2. Ćwiczenia w wymowie proszę wykonywać z dzieckiem kilka razy dziennie, również w formie zabawy</a:t>
            </a:r>
          </a:p>
          <a:p>
            <a:pPr marL="0" marR="900430" lvl="0" indent="0" algn="just">
              <a:lnSpc>
                <a:spcPct val="150000"/>
              </a:lnSpc>
              <a:buSzPts val="900"/>
              <a:buNone/>
              <a:tabLst>
                <a:tab pos="228600" algn="l"/>
              </a:tabLst>
            </a:pPr>
            <a:r>
              <a:rPr lang="pl-PL" b="1" dirty="0" smtClean="0">
                <a:effectLst/>
                <a:latin typeface="Times New Roman"/>
                <a:ea typeface="Times New Roman"/>
              </a:rPr>
              <a:t>Proszę wymawiać bardzo wyraźnie z dzieckiem następujące słowa- można wydłużać -  a  o  u   e   y  i :</a:t>
            </a:r>
            <a:endParaRPr lang="pl-PL" sz="16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b="1" dirty="0" smtClean="0">
                <a:effectLst/>
                <a:latin typeface="Times New Roman"/>
                <a:ea typeface="Times New Roman"/>
              </a:rPr>
              <a:t>A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 -  agrest, akacja, alarm, album, aleja, apteka, aparat, autobus, anioł, bal, bark, bat, brat, car, dar, gad, garb, haft</a:t>
            </a:r>
            <a:endParaRPr lang="pl-PL" sz="30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b="1" dirty="0" smtClean="0">
                <a:effectLst/>
                <a:latin typeface="Times New Roman"/>
                <a:ea typeface="Times New Roman"/>
              </a:rPr>
              <a:t> O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 - obcas, obiad, obłok, obraz, obrus, odzież, ogień, ogon, bok, czołg, dom, dzwon, gol, gość, groch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3000" b="1" dirty="0" smtClean="0">
                <a:effectLst/>
                <a:latin typeface="Times New Roman"/>
                <a:ea typeface="Times New Roman"/>
              </a:rPr>
              <a:t>U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- ucho, uczeń, udo, ukłon, ulga, upał, urlop, usta, uśmiech, druk, drut, guz, klub, łuk, mur, puch, słuch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b="1" dirty="0" smtClean="0">
                <a:effectLst/>
                <a:latin typeface="Times New Roman"/>
                <a:ea typeface="Times New Roman"/>
              </a:rPr>
              <a:t> E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 -  ekran, era, etat, egzamin, ekierka, energia, elegant, edukacja, dzień, flet, klej, len, leń, lew, mecz, piec, pies, 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3000" b="1" dirty="0" smtClean="0">
                <a:effectLst/>
                <a:latin typeface="Times New Roman"/>
                <a:ea typeface="Times New Roman"/>
              </a:rPr>
              <a:t>I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- igła, ilość, imię, impuls, indyk, iskra, interes, istota, dzik, film, lis, list, liść, miś, nić, drzwi, bratki, dzieci, gęsi, 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Y - dym, grzyb, myśl, mysz, pył, pysk, rydz, ryk, rym, ryś, smycz, farby, druty, lody, łapy, łowy, narty, nuty, ocz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3000" b="1" dirty="0" smtClean="0">
                <a:effectLst/>
                <a:latin typeface="Times New Roman"/>
                <a:ea typeface="Times New Roman"/>
              </a:rPr>
              <a:t>P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- paw, pas, pan, pal, palma, palto, mapa, gapa, kanapa, kapela, galop, kalejdoskop, kineskop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3000" b="1" dirty="0" smtClean="0">
                <a:effectLst/>
                <a:latin typeface="Times New Roman"/>
                <a:ea typeface="Times New Roman"/>
              </a:rPr>
              <a:t>B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 - bal, bat, bas, bank, basen, cebula, globus, kabel, kubek łabędź, obóz, obywatel, sobota, tabela, zabaw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3000" b="1" dirty="0" smtClean="0">
                <a:effectLst/>
                <a:latin typeface="Times New Roman"/>
                <a:ea typeface="Times New Roman"/>
              </a:rPr>
              <a:t>M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- maj, mak masa, maska, masło, samolot, hamulec, zamek, pomoc, dom, poziom, tłum, album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b="1" dirty="0" smtClean="0">
                <a:effectLst/>
                <a:latin typeface="Times New Roman"/>
                <a:ea typeface="Times New Roman"/>
              </a:rPr>
              <a:t> F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 - fant, fałd, fakt, fala, fajka, falbanka, fasola, telefon, pantofle, haft, nafta, tafla, flaga, flakon, flanela, flota, flet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3000" b="1" dirty="0" smtClean="0">
                <a:effectLst/>
                <a:latin typeface="Times New Roman"/>
                <a:ea typeface="Times New Roman"/>
              </a:rPr>
              <a:t>W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- wada, waga, wagon, wahadło, walc, walka, kawa, ława, sława, owoce, słowo, 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mowa</a:t>
            </a:r>
            <a:r>
              <a:rPr lang="pl-PL" sz="3000" dirty="0" smtClean="0">
                <a:effectLst/>
                <a:latin typeface="Times New Roman"/>
                <a:ea typeface="Times New Roman"/>
              </a:rPr>
              <a:t> </a:t>
            </a:r>
            <a:endParaRPr lang="pl-PL" sz="30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06489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4664"/>
            <a:ext cx="2592288" cy="619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03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2132856"/>
            <a:ext cx="9144000" cy="4725144"/>
          </a:xfrm>
        </p:spPr>
        <p:txBody>
          <a:bodyPr/>
          <a:lstStyle/>
          <a:p>
            <a:endParaRPr lang="pl-PL" dirty="0" smtClean="0"/>
          </a:p>
          <a:p>
            <a:endParaRPr lang="pl-PL" dirty="0" smtClean="0"/>
          </a:p>
          <a:p>
            <a:r>
              <a:rPr lang="pl-PL" b="1" dirty="0" smtClean="0"/>
              <a:t>Proszę aby rodzice wypisali ze </a:t>
            </a:r>
            <a:r>
              <a:rPr lang="pl-PL" b="1" dirty="0" smtClean="0"/>
              <a:t>słownika </a:t>
            </a:r>
            <a:r>
              <a:rPr lang="pl-PL" b="1" dirty="0" smtClean="0"/>
              <a:t>albo wymyślili-  po dwa proste słowa na każdą z wyżej wymienionych liter. Następnie proszę z dzieckiem wymawiać te słowa kilka razy dziennie. Proszę również, aby dziecko narysowało: oko, ptaka, a następnie pokolorowało je. </a:t>
            </a:r>
          </a:p>
          <a:p>
            <a:endParaRPr lang="pl-PL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13" y="260648"/>
            <a:ext cx="8590059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1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pl-PL" b="1" u="sng" dirty="0" smtClean="0"/>
              <a:t>Instruktaż logopedyczny 2</a:t>
            </a:r>
            <a:br>
              <a:rPr lang="pl-PL" b="1" u="sng" dirty="0" smtClean="0"/>
            </a:br>
            <a:endParaRPr lang="pl-PL" b="1" u="sng" dirty="0"/>
          </a:p>
        </p:txBody>
      </p:sp>
      <p:pic>
        <p:nvPicPr>
          <p:cNvPr id="1026" name="Picture 2" descr="C:\Users\ZRytlewski\Desktop\f-21060-nowoczesna-logopedia-jak-radzic-sobie-z-wadami-wymow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84887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30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8640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624736"/>
          </a:xfrm>
        </p:spPr>
        <p:txBody>
          <a:bodyPr>
            <a:normAutofit fontScale="25000" lnSpcReduction="20000"/>
          </a:bodyPr>
          <a:lstStyle/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000" b="1" dirty="0" smtClean="0">
                <a:effectLst/>
                <a:latin typeface="Times New Roman"/>
                <a:ea typeface="Times New Roman"/>
              </a:rPr>
              <a:t>1</a:t>
            </a:r>
            <a:r>
              <a:rPr lang="pl-PL" sz="4000" b="1" dirty="0" smtClean="0">
                <a:effectLst/>
                <a:latin typeface="Times New Roman"/>
                <a:ea typeface="Times New Roman"/>
              </a:rPr>
              <a:t>. Ćwiczenia </a:t>
            </a:r>
            <a:r>
              <a:rPr lang="pl-PL" sz="4000" b="1" dirty="0" err="1" smtClean="0">
                <a:effectLst/>
                <a:latin typeface="Times New Roman"/>
                <a:ea typeface="Times New Roman"/>
              </a:rPr>
              <a:t>artykulatorów</a:t>
            </a:r>
            <a:r>
              <a:rPr lang="pl-PL" sz="4000" b="1" dirty="0" smtClean="0">
                <a:effectLst/>
                <a:latin typeface="Times New Roman"/>
                <a:ea typeface="Times New Roman"/>
              </a:rPr>
              <a:t> proszę wykonywać z dzieckiem dokładnie -  kilka razy dziennie -  w formie zabawy: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>
              <a:latin typeface="Times New Roman"/>
              <a:ea typeface="Times New Roman"/>
              <a:cs typeface="StarSymbol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0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000" b="1" dirty="0" smtClean="0">
                <a:effectLst/>
                <a:latin typeface="Times New Roman"/>
                <a:ea typeface="Times New Roman"/>
              </a:rPr>
              <a:t>2. Ćwiczenia </a:t>
            </a:r>
            <a:r>
              <a:rPr lang="pl-PL" sz="4000" b="1" dirty="0" smtClean="0">
                <a:effectLst/>
                <a:latin typeface="Times New Roman"/>
                <a:ea typeface="Times New Roman"/>
              </a:rPr>
              <a:t>w wymowie proszę wykonywać z dzieckiem kilka razy dziennie, również w formie zabawy.</a:t>
            </a:r>
            <a:endParaRPr lang="pl-PL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000" b="1" dirty="0" smtClean="0">
                <a:effectLst/>
                <a:latin typeface="Times New Roman"/>
                <a:ea typeface="Times New Roman"/>
              </a:rPr>
              <a:t>Proszę wymawiać bardzo wyraźnie z dzieckiem </a:t>
            </a:r>
            <a:r>
              <a:rPr lang="pl-PL" sz="4000" b="1" dirty="0" smtClean="0">
                <a:effectLst/>
                <a:latin typeface="Times New Roman"/>
                <a:ea typeface="Times New Roman"/>
              </a:rPr>
              <a:t>następujące słowa,  </a:t>
            </a:r>
            <a:r>
              <a:rPr lang="pl-PL" sz="4000" b="1" dirty="0" smtClean="0">
                <a:effectLst/>
                <a:latin typeface="Times New Roman"/>
                <a:ea typeface="Times New Roman"/>
              </a:rPr>
              <a:t>zwroty i wyrażenia:</a:t>
            </a:r>
            <a:endParaRPr lang="pl-PL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36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A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 -  bal, bark, bat, brat, car, dar, gad, garb, haft, jacht, jad, kark, karp, kat, kran, kwas, las, ład, maj,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O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 - blok, bok, czołg, dom, dzwon, gol, gość, groch, grosz, klosz, koc, koń, kosz, kość, kot, krok, most,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U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but, druk, drut, guz, klub, łuk, mur, puch, słuch, słup, struś, szum, tłuszcz, dół, dziób, król, lód,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E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 -  brzeg, dres, dzień, flet, klej, len, leń, lew, mecz, piec, pies, sen, ser, śmiech, śnieg, śpiew, adres, 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I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drzwi, bratki, dzieci, gęsi, klocki, kredki, maki, miski, nogi, ptaki, rolki, sanki, zapałki.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Y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buty, farby, druty, lody, łapy, łowy, narty, nuty, oczy, plecy, schody, sklepy, szachy, uszy, żaby, żyły.</a:t>
            </a:r>
            <a:endParaRPr lang="pl-PL" sz="44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400" b="1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P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potulny pudel,  pusta kopalnia, powolny Paweł, przypalona patelnia; </a:t>
            </a:r>
            <a:endParaRPr lang="pl-PL" sz="4400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B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bordowy beret, obolały łabędź, olbrzymi balon, obszerne bagno; </a:t>
            </a:r>
            <a:endParaRPr lang="pl-PL" sz="4400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M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mała małpka, miętowa guma, metalowy zamek, wymowna melodia; </a:t>
            </a:r>
            <a:endParaRPr lang="pl-PL" sz="4400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F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fatalny faul, futrzany futerał, fałszywy Bonifacy; </a:t>
            </a:r>
            <a:endParaRPr lang="pl-PL" sz="4400" dirty="0" smtClean="0">
              <a:effectLst/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4400" b="1" dirty="0" smtClean="0">
                <a:effectLst/>
                <a:latin typeface="Times New Roman"/>
                <a:ea typeface="Times New Roman"/>
              </a:rPr>
              <a:t>W </a:t>
            </a:r>
            <a:r>
              <a:rPr lang="pl-PL" sz="4400" dirty="0" smtClean="0">
                <a:effectLst/>
                <a:latin typeface="Times New Roman"/>
                <a:ea typeface="Times New Roman"/>
              </a:rPr>
              <a:t>- wąski wazon, wąsaty wujek, wesoły Wacek;</a:t>
            </a:r>
            <a:endParaRPr lang="pl-PL" sz="4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64" y="548680"/>
            <a:ext cx="864096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12976"/>
            <a:ext cx="244827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ZRytlewski\Desktop\logope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867" y="428359"/>
            <a:ext cx="151216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5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16632"/>
            <a:ext cx="8964488" cy="674136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sz="2800" b="1" dirty="0" smtClean="0"/>
              <a:t>3</a:t>
            </a:r>
            <a:r>
              <a:rPr lang="pl-PL" sz="2800" b="1" dirty="0" smtClean="0"/>
              <a:t>. Proszę </a:t>
            </a:r>
            <a:r>
              <a:rPr lang="pl-PL" sz="2800" b="1" dirty="0" smtClean="0"/>
              <a:t>z dzieckiem wymawiać:</a:t>
            </a:r>
            <a:endParaRPr lang="pl-PL" sz="2800" dirty="0" smtClean="0"/>
          </a:p>
          <a:p>
            <a:pPr marL="0" indent="0">
              <a:buNone/>
            </a:pPr>
            <a:r>
              <a:rPr lang="pl-PL" sz="2800" b="1" dirty="0" smtClean="0"/>
              <a:t>s –</a:t>
            </a:r>
            <a:r>
              <a:rPr lang="pl-PL" sz="2800" dirty="0" smtClean="0"/>
              <a:t> w trakcie wymowy tej głoski – język zbliża się do wewnętrznej powierzchni dolnych zębów,  zęby górne i dolne lekko dotykają  siebie, kąciki ust oddalają się od siebie (uśmiech) ---</a:t>
            </a:r>
            <a:r>
              <a:rPr lang="pl-PL" sz="2800" dirty="0" smtClean="0">
                <a:sym typeface="Wingdings" panose="05000000000000000000" pitchFamily="2" charset="2"/>
              </a:rPr>
              <a:t></a:t>
            </a:r>
            <a:r>
              <a:rPr lang="pl-PL" sz="2800" dirty="0" smtClean="0"/>
              <a:t> język nie może </a:t>
            </a:r>
            <a:r>
              <a:rPr lang="pl-PL" sz="3000" dirty="0" smtClean="0"/>
              <a:t>wchodzić między zęby</a:t>
            </a:r>
            <a:r>
              <a:rPr lang="pl-PL" dirty="0" smtClean="0"/>
              <a:t>. </a:t>
            </a:r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endParaRPr lang="pl-PL" b="1" dirty="0"/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endParaRPr lang="pl-PL" b="1" u="sng" dirty="0" smtClean="0"/>
          </a:p>
          <a:p>
            <a:pPr marL="0" indent="0">
              <a:buNone/>
            </a:pPr>
            <a:r>
              <a:rPr lang="pl-PL" b="1" u="sng" dirty="0" smtClean="0"/>
              <a:t>Głoskę  </a:t>
            </a:r>
            <a:r>
              <a:rPr lang="pl-PL" b="1" u="sng" dirty="0" smtClean="0"/>
              <a:t>s  w wyrazach  proszę wydłużać</a:t>
            </a:r>
            <a:r>
              <a:rPr lang="pl-PL" b="1" u="sng" dirty="0" smtClean="0"/>
              <a:t>:</a:t>
            </a:r>
            <a:endParaRPr lang="pl-PL" u="sng" dirty="0" smtClean="0"/>
          </a:p>
          <a:p>
            <a:pPr marL="0" indent="0">
              <a:buNone/>
            </a:pP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Sad, sala, salon, salceson, saksofon, sałata, sanki, sandały, samolot, samochód, sąd, sąsiad 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sz="4500" b="1" dirty="0" smtClean="0"/>
          </a:p>
          <a:p>
            <a:pPr marL="0" indent="0">
              <a:buNone/>
            </a:pPr>
            <a:endParaRPr lang="pl-PL" sz="4500" b="1" dirty="0" smtClean="0"/>
          </a:p>
          <a:p>
            <a:pPr marL="0" indent="0">
              <a:buNone/>
            </a:pPr>
            <a:endParaRPr lang="pl-PL" sz="4500" b="1" dirty="0" smtClean="0"/>
          </a:p>
          <a:p>
            <a:pPr marL="0" indent="0">
              <a:buNone/>
            </a:pPr>
            <a:endParaRPr lang="pl-PL" sz="4500" b="1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7" y="2492896"/>
            <a:ext cx="892899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23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0"/>
            <a:ext cx="8964488" cy="666936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l-PL" sz="2800" b="1" dirty="0">
                <a:solidFill>
                  <a:prstClr val="black"/>
                </a:solidFill>
              </a:rPr>
              <a:t>c –</a:t>
            </a:r>
            <a:r>
              <a:rPr lang="pl-PL" sz="2800" dirty="0">
                <a:solidFill>
                  <a:prstClr val="black"/>
                </a:solidFill>
              </a:rPr>
              <a:t> w trakcie wymowy tej głoski – język uderza o wewnętrzną powierzchnię  dolnych zębów,  zęby górne i dolne lekko dotykają  siebie, kąciki ust oddalają się od siebie (uśmiech) ----</a:t>
            </a:r>
            <a:r>
              <a:rPr lang="pl-PL" sz="2800" dirty="0">
                <a:solidFill>
                  <a:prstClr val="black"/>
                </a:solidFill>
                <a:sym typeface="Wingdings" panose="05000000000000000000" pitchFamily="2" charset="2"/>
              </a:rPr>
              <a:t></a:t>
            </a:r>
            <a:r>
              <a:rPr lang="pl-PL" sz="2800" dirty="0">
                <a:solidFill>
                  <a:prstClr val="black"/>
                </a:solidFill>
              </a:rPr>
              <a:t> język nie może wchodzić między zęby. </a:t>
            </a:r>
          </a:p>
          <a:p>
            <a:pPr marL="0" lvl="0" indent="0">
              <a:buNone/>
            </a:pPr>
            <a:endParaRPr lang="pl-PL" sz="2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pl-PL" sz="2800" dirty="0" smtClean="0">
              <a:solidFill>
                <a:prstClr val="black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lvl="0" indent="0">
              <a:buNone/>
            </a:pPr>
            <a:endParaRPr lang="pl-PL" sz="2800" dirty="0">
              <a:solidFill>
                <a:prstClr val="black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lvl="0" indent="0">
              <a:buNone/>
            </a:pPr>
            <a:endParaRPr lang="pl-PL" sz="2800" dirty="0" smtClean="0">
              <a:solidFill>
                <a:prstClr val="black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lvl="0" indent="0">
              <a:buNone/>
            </a:pPr>
            <a:endParaRPr lang="pl-PL" sz="2800" dirty="0">
              <a:solidFill>
                <a:prstClr val="black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lvl="0" indent="0">
              <a:buNone/>
            </a:pPr>
            <a:endParaRPr lang="pl-PL" sz="2800" dirty="0" smtClean="0">
              <a:solidFill>
                <a:prstClr val="black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lvl="0" indent="0">
              <a:buNone/>
            </a:pPr>
            <a:r>
              <a:rPr lang="pl-PL" sz="2800" dirty="0" smtClean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Cacko</a:t>
            </a:r>
            <a:r>
              <a:rPr lang="pl-PL" sz="28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cal, cel, celnik, cegła, cegielnia, cena, cecha, cement, cebula, cekin, cynk, cytat, cygan, cyklon, cymbałki, cynamon, cud;</a:t>
            </a:r>
          </a:p>
          <a:p>
            <a:pPr marL="0" indent="0">
              <a:buNone/>
            </a:pPr>
            <a:endParaRPr lang="pl-PL" sz="2800" dirty="0"/>
          </a:p>
        </p:txBody>
      </p:sp>
      <p:pic>
        <p:nvPicPr>
          <p:cNvPr id="3074" name="Picture 2" descr="C:\Users\ZRytlewski\Desktop\beznazw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864095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32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41368"/>
          </a:xfrm>
        </p:spPr>
        <p:txBody>
          <a:bodyPr>
            <a:normAutofit/>
          </a:bodyPr>
          <a:lstStyle/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114300" marR="900430" algn="just">
              <a:lnSpc>
                <a:spcPct val="150000"/>
              </a:lnSpc>
              <a:spcAft>
                <a:spcPts val="0"/>
              </a:spcAft>
            </a:pPr>
            <a:endParaRPr lang="pl-PL" sz="1600" i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600" b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600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600" b="1" dirty="0" smtClean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Proszę </a:t>
            </a: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aby rodzice wypisali ze </a:t>
            </a: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słownika albo wymyślili </a:t>
            </a: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po 10  prostych słów na głoskę „s” i głoskę „c” . Następnie proszę z dzieckiem wymawiać te słowa kilka razy dziennie.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Proszę, aby dziecko narysowało i pokolorowało smoka i cytrynę. 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Proszę - również - aby </a:t>
            </a:r>
            <a:r>
              <a:rPr lang="pl-PL" sz="1800" b="1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dziecko pokolorowało tło obu rysunków.</a:t>
            </a:r>
            <a:endParaRPr lang="pl-PL" sz="1800" b="1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u="sng" dirty="0"/>
              <a:t>Instruktaż logopedyczny </a:t>
            </a:r>
            <a:r>
              <a:rPr lang="pl-PL" b="1" u="sng" dirty="0" smtClean="0"/>
              <a:t>3</a:t>
            </a:r>
            <a:endParaRPr lang="pl-PL" b="1" u="sng" dirty="0"/>
          </a:p>
        </p:txBody>
      </p:sp>
      <p:pic>
        <p:nvPicPr>
          <p:cNvPr id="5124" name="Picture 4" descr="C:\Users\ZRytlewski\Desktop\beznazwy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799288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ZRytlewski\Desktop\beznazw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2581275"/>
            <a:ext cx="2686050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720080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030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88640"/>
            <a:ext cx="8964488" cy="6552728"/>
          </a:xfrm>
        </p:spPr>
        <p:txBody>
          <a:bodyPr>
            <a:normAutofit/>
          </a:bodyPr>
          <a:lstStyle/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2000" b="1" dirty="0" smtClean="0">
                <a:latin typeface="Times New Roman"/>
                <a:ea typeface="Times New Roman"/>
              </a:rPr>
              <a:t>1. Ćwiczenia </a:t>
            </a:r>
            <a:r>
              <a:rPr lang="pl-PL" sz="2000" b="1" dirty="0" err="1" smtClean="0">
                <a:latin typeface="Times New Roman"/>
                <a:ea typeface="Times New Roman"/>
              </a:rPr>
              <a:t>artykulatorów</a:t>
            </a:r>
            <a:r>
              <a:rPr lang="pl-PL" sz="2000" b="1" dirty="0" smtClean="0">
                <a:latin typeface="Times New Roman"/>
                <a:ea typeface="Times New Roman"/>
              </a:rPr>
              <a:t>- przedstawione na poprzednich slajdach- </a:t>
            </a:r>
            <a:r>
              <a:rPr lang="pl-PL" sz="2000" b="1" dirty="0">
                <a:latin typeface="Times New Roman"/>
                <a:ea typeface="Times New Roman"/>
              </a:rPr>
              <a:t>proszę wykonywać z dzieckiem dokładnie -  kilka razy dziennie -  w formie </a:t>
            </a:r>
            <a:r>
              <a:rPr lang="pl-PL" sz="2000" b="1" dirty="0" smtClean="0">
                <a:latin typeface="Times New Roman"/>
                <a:ea typeface="Times New Roman"/>
              </a:rPr>
              <a:t>zabawy. </a:t>
            </a:r>
            <a:endParaRPr lang="pl-PL" sz="2000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b="1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b="1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b="1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b="1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4400" b="1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878497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485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642194"/>
          </a:xfrm>
        </p:spPr>
        <p:txBody>
          <a:bodyPr>
            <a:noAutofit/>
          </a:bodyPr>
          <a:lstStyle/>
          <a:p>
            <a:pPr algn="just"/>
            <a:r>
              <a:rPr lang="pl-PL" sz="2800" b="1" dirty="0"/>
              <a:t>2</a:t>
            </a:r>
            <a:r>
              <a:rPr lang="pl-PL" sz="2800" b="1" dirty="0" smtClean="0"/>
              <a:t>. Ćwiczenia </a:t>
            </a:r>
            <a:r>
              <a:rPr lang="pl-PL" sz="2800" b="1" dirty="0"/>
              <a:t>fonacyjne proszę wykonywać z dzieckiem kilka razy dziennie. Głoski poszczególne wydłużać na jednym wydechu i na jednym tonie – po wcześniejszym nabraniu powietrza nosem.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680520"/>
          </a:xfrm>
        </p:spPr>
        <p:txBody>
          <a:bodyPr>
            <a:normAutofit/>
          </a:bodyPr>
          <a:lstStyle/>
          <a:p>
            <a:r>
              <a:rPr lang="pl-PL" sz="1800" dirty="0" smtClean="0"/>
              <a:t>długie </a:t>
            </a:r>
            <a:r>
              <a:rPr lang="pl-PL" sz="1800" dirty="0" err="1" smtClean="0"/>
              <a:t>aaaaaaaaaaaaaaaaaaaaaaaaaaaaaaaaaaaaaaaaaaaaaaa</a:t>
            </a:r>
            <a:endParaRPr lang="pl-PL" sz="1800" dirty="0"/>
          </a:p>
          <a:p>
            <a:r>
              <a:rPr lang="pl-PL" sz="1800" dirty="0" smtClean="0"/>
              <a:t>długie </a:t>
            </a:r>
            <a:r>
              <a:rPr lang="pl-PL" sz="1800" dirty="0" err="1"/>
              <a:t>oooooooooooooooooooooooooooooo</a:t>
            </a:r>
            <a:r>
              <a:rPr lang="pl-PL" sz="1800" dirty="0"/>
              <a:t> </a:t>
            </a:r>
            <a:r>
              <a:rPr lang="pl-PL" sz="1800" dirty="0" err="1" smtClean="0"/>
              <a:t>oooooooooooo</a:t>
            </a:r>
            <a:endParaRPr lang="pl-PL" sz="1800" dirty="0"/>
          </a:p>
          <a:p>
            <a:r>
              <a:rPr lang="pl-PL" sz="1800" dirty="0" smtClean="0"/>
              <a:t>długie </a:t>
            </a:r>
            <a:r>
              <a:rPr lang="pl-PL" sz="1800" dirty="0" err="1" smtClean="0"/>
              <a:t>uuuuuuuuuuuuuuuuuuuuuuuuuuuuuuuuuuuuuuuuuu</a:t>
            </a:r>
            <a:endParaRPr lang="pl-PL" sz="1800" dirty="0"/>
          </a:p>
          <a:p>
            <a:r>
              <a:rPr lang="pl-PL" sz="1800" dirty="0" smtClean="0"/>
              <a:t>długie </a:t>
            </a:r>
            <a:r>
              <a:rPr lang="pl-PL" sz="1800" dirty="0" err="1" smtClean="0"/>
              <a:t>eeeeeeeeeeeeeeeeeeeeeeeeeeeeeeeeeeeeeeeeeeeee</a:t>
            </a:r>
            <a:endParaRPr lang="pl-PL" sz="1800" dirty="0" smtClean="0"/>
          </a:p>
          <a:p>
            <a:r>
              <a:rPr lang="pl-PL" sz="1800" dirty="0" smtClean="0"/>
              <a:t>długie </a:t>
            </a:r>
            <a:r>
              <a:rPr lang="pl-PL" sz="1800" dirty="0" err="1" smtClean="0"/>
              <a:t>yyyyyyyyyyyyyyyyyyyyyyyyyyyyyyyyyyyyyyyyyyyyyyyyy</a:t>
            </a:r>
            <a:endParaRPr lang="pl-PL" sz="1800" dirty="0" smtClean="0"/>
          </a:p>
          <a:p>
            <a:r>
              <a:rPr lang="pl-PL" sz="1800" dirty="0" smtClean="0"/>
              <a:t>długie iiiiiiiiiiiiiiiiiiiiiiiiiiiiiiiiiiiiiiiiiiiiiiiiiiiiiiiiiiiiiiiiiiiiiiiiiiiiiiiiiiiiiiiiiiiiiiiiii</a:t>
            </a:r>
            <a:endParaRPr lang="pl-PL" sz="1800" dirty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820891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884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7504" y="332656"/>
            <a:ext cx="8928992" cy="6408712"/>
          </a:xfrm>
        </p:spPr>
        <p:txBody>
          <a:bodyPr>
            <a:normAutofit/>
          </a:bodyPr>
          <a:lstStyle/>
          <a:p>
            <a:pPr marL="917575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2200" b="1" dirty="0" smtClean="0">
                <a:latin typeface="Times New Roman"/>
                <a:ea typeface="Times New Roman"/>
              </a:rPr>
              <a:t>3. Proszę z dzieckiem wymawiać:</a:t>
            </a:r>
            <a:r>
              <a:rPr lang="pl-PL" sz="2200" b="1" dirty="0">
                <a:latin typeface="Times New Roman"/>
                <a:ea typeface="Times New Roman"/>
              </a:rPr>
              <a:t> </a:t>
            </a:r>
            <a:endParaRPr lang="pl-PL" sz="22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1800" b="1" dirty="0">
                <a:latin typeface="Times New Roman"/>
                <a:ea typeface="Times New Roman"/>
              </a:rPr>
              <a:t>z – w trakcie wymowy tej głoski – język zbliża się do wewnętrznej powierzchni dolnych zębów,  zęby górne i dolne lekko dotykają  siebie, kąciki ust oddalają się od siebie (uśmiech) -</a:t>
            </a:r>
            <a:r>
              <a:rPr lang="pl-PL" sz="1800" b="1" dirty="0">
                <a:latin typeface="Times New Roman"/>
                <a:ea typeface="Times New Roman"/>
                <a:sym typeface="Wingdings"/>
              </a:rPr>
              <a:t></a:t>
            </a:r>
            <a:r>
              <a:rPr lang="pl-PL" sz="1800" b="1" dirty="0">
                <a:latin typeface="Times New Roman"/>
                <a:ea typeface="Times New Roman"/>
              </a:rPr>
              <a:t> język nie może wchodzić między zęby. </a:t>
            </a:r>
            <a:r>
              <a:rPr lang="pl-PL" sz="1800" b="1" dirty="0" smtClean="0">
                <a:latin typeface="Times New Roman"/>
                <a:ea typeface="Times New Roman"/>
              </a:rPr>
              <a:t>Przed </a:t>
            </a:r>
            <a:r>
              <a:rPr lang="pl-PL" sz="1800" b="1" dirty="0">
                <a:latin typeface="Times New Roman"/>
                <a:ea typeface="Times New Roman"/>
              </a:rPr>
              <a:t>wymową poprosić, by dziecko nosem nabrało dużo powietrza; głoskę  z  w wyrazach </a:t>
            </a:r>
            <a:r>
              <a:rPr lang="pl-PL" sz="1800" b="1" dirty="0" smtClean="0">
                <a:latin typeface="Times New Roman"/>
                <a:ea typeface="Times New Roman"/>
              </a:rPr>
              <a:t>wydłużać:</a:t>
            </a: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900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900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900" dirty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pl-PL" sz="1900" dirty="0" smtClean="0">
              <a:latin typeface="Times New Roman"/>
              <a:ea typeface="Times New Roman"/>
            </a:endParaRPr>
          </a:p>
          <a:p>
            <a:pPr marL="0" marR="90043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1900" dirty="0" smtClean="0">
                <a:latin typeface="Times New Roman"/>
                <a:ea typeface="Times New Roman"/>
              </a:rPr>
              <a:t>zabawa</a:t>
            </a:r>
            <a:r>
              <a:rPr lang="pl-PL" sz="1900" dirty="0">
                <a:latin typeface="Times New Roman"/>
                <a:ea typeface="Times New Roman"/>
              </a:rPr>
              <a:t>, zabytek, zachód, zachwyt, zadanie, zagadka, zając, zakaz, zakład, zakładka, zakonnik, zaliczka, załoga, zamach, zamek, zatoka, zawał, zawody, zawód, zespół, zez, zeznanie, zezwolenie, zysk;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8388424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493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476672"/>
            <a:ext cx="8964488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 err="1"/>
              <a:t>dz</a:t>
            </a:r>
            <a:r>
              <a:rPr lang="pl-PL" sz="2400" b="1" dirty="0"/>
              <a:t> – </a:t>
            </a:r>
            <a:r>
              <a:rPr lang="pl-PL" sz="2400" dirty="0"/>
              <a:t>w trakcie wymowy tej głoski – język uderza o wewnętrzną powierzchnię dolnych zębów,  zęby górne i dolne lekko dotykają  siebie, kąciki ust oddalają się od siebie (uśmiech) </a:t>
            </a:r>
            <a:r>
              <a:rPr lang="pl-PL" sz="2400" dirty="0" smtClean="0"/>
              <a:t>---</a:t>
            </a:r>
            <a:r>
              <a:rPr lang="pl-PL" sz="2400" dirty="0" smtClean="0">
                <a:sym typeface="Wingdings" panose="05000000000000000000" pitchFamily="2" charset="2"/>
              </a:rPr>
              <a:t></a:t>
            </a:r>
            <a:r>
              <a:rPr lang="pl-PL" sz="2400" dirty="0" smtClean="0"/>
              <a:t> </a:t>
            </a:r>
            <a:r>
              <a:rPr lang="pl-PL" sz="2400" dirty="0"/>
              <a:t>język nie może wchodzić między zęby. </a:t>
            </a:r>
            <a:r>
              <a:rPr lang="pl-PL" sz="2400" dirty="0" smtClean="0"/>
              <a:t>Przed </a:t>
            </a:r>
            <a:r>
              <a:rPr lang="pl-PL" sz="2400" dirty="0"/>
              <a:t>wymową poprosić, by dziecko nosem nabrało dużo powietrza</a:t>
            </a:r>
            <a:r>
              <a:rPr lang="pl-PL" sz="2400" dirty="0" smtClean="0"/>
              <a:t>:</a:t>
            </a:r>
          </a:p>
          <a:p>
            <a:pPr marL="0" indent="0">
              <a:buNone/>
            </a:pPr>
            <a:r>
              <a:rPr lang="pl-PL" sz="2800" b="1" dirty="0"/>
              <a:t>władza, koledzy, wiedza, słudzy, złudzenie, dzbanek, dzwonek, dzwonnik, dzwonnica, frędzle, bryndza, rdzeń;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3"/>
            <a:ext cx="8928992" cy="309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38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5141168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r>
              <a:rPr lang="pl-PL" dirty="0" smtClean="0"/>
              <a:t>Proszę </a:t>
            </a:r>
            <a:r>
              <a:rPr lang="pl-PL" dirty="0"/>
              <a:t>aby rodzice wypisali ze </a:t>
            </a:r>
            <a:r>
              <a:rPr lang="pl-PL" dirty="0" smtClean="0"/>
              <a:t>słownika lub wymyślili </a:t>
            </a:r>
            <a:r>
              <a:rPr lang="pl-PL" dirty="0"/>
              <a:t>po </a:t>
            </a:r>
            <a:r>
              <a:rPr lang="pl-PL" dirty="0" smtClean="0"/>
              <a:t>10  </a:t>
            </a:r>
            <a:r>
              <a:rPr lang="pl-PL" dirty="0"/>
              <a:t>prostych słów na głoskę „z” i głoskę „</a:t>
            </a:r>
            <a:r>
              <a:rPr lang="pl-PL" dirty="0" err="1"/>
              <a:t>dz</a:t>
            </a:r>
            <a:r>
              <a:rPr lang="pl-PL" dirty="0"/>
              <a:t>” . Następnie proszę z dzieckiem wymawiać te słowa kilka razy dziennie.</a:t>
            </a:r>
          </a:p>
          <a:p>
            <a:r>
              <a:rPr lang="pl-PL" dirty="0" smtClean="0"/>
              <a:t>Proszę- również- aby dziecko </a:t>
            </a:r>
            <a:r>
              <a:rPr lang="pl-PL" dirty="0"/>
              <a:t>narysowało i pokolorowało </a:t>
            </a:r>
            <a:r>
              <a:rPr lang="pl-PL" b="1" dirty="0"/>
              <a:t>z</a:t>
            </a:r>
            <a:r>
              <a:rPr lang="pl-PL" dirty="0"/>
              <a:t>amek i </a:t>
            </a:r>
            <a:r>
              <a:rPr lang="pl-PL" b="1" dirty="0" smtClean="0"/>
              <a:t>dz</a:t>
            </a:r>
            <a:r>
              <a:rPr lang="pl-PL" dirty="0" smtClean="0"/>
              <a:t>wonek.</a:t>
            </a:r>
            <a:endParaRPr lang="pl-PL" dirty="0"/>
          </a:p>
          <a:p>
            <a:endParaRPr lang="pl-PL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42493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5103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8640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5937523"/>
          </a:xfrm>
        </p:spPr>
        <p:txBody>
          <a:bodyPr/>
          <a:lstStyle/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b="1" dirty="0" smtClean="0"/>
              <a:t>ŻYCZĘ PRZYJEMNYCH ĆWICZEŃ</a:t>
            </a:r>
          </a:p>
          <a:p>
            <a:pPr marL="0" indent="0">
              <a:buNone/>
            </a:pPr>
            <a:r>
              <a:rPr lang="pl-PL" b="1" dirty="0" smtClean="0"/>
              <a:t>PAMIĘTAJCIE- POZOSTAŃCIE W DOMU</a:t>
            </a:r>
            <a:endParaRPr lang="pl-PL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70485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93186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800</Words>
  <Application>Microsoft Office PowerPoint</Application>
  <PresentationFormat>Pokaz na ekranie (4:3)</PresentationFormat>
  <Paragraphs>128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Prezentacja programu PowerPoint</vt:lpstr>
      <vt:lpstr>Instruktaż logopedyczny  1 </vt:lpstr>
      <vt:lpstr>Prezentacja programu PowerPoint</vt:lpstr>
      <vt:lpstr>Prezentacja programu PowerPoint</vt:lpstr>
      <vt:lpstr>Instruktaż logopedyczny 2 </vt:lpstr>
      <vt:lpstr>Prezentacja programu PowerPoint</vt:lpstr>
      <vt:lpstr>Prezentacja programu PowerPoint</vt:lpstr>
      <vt:lpstr>Prezentacja programu PowerPoint</vt:lpstr>
      <vt:lpstr>Prezentacja programu PowerPoint</vt:lpstr>
      <vt:lpstr>Instruktaż logopedyczny 3</vt:lpstr>
      <vt:lpstr>Prezentacja programu PowerPoint</vt:lpstr>
      <vt:lpstr>2. Ćwiczenia fonacyjne proszę wykonywać z dzieckiem kilka razy dziennie. Głoski poszczególne wydłużać na jednym wydechu i na jednym tonie – po wcześniejszym nabraniu powietrza nosem.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ZRytlewski</dc:creator>
  <cp:lastModifiedBy>ZRytlewski</cp:lastModifiedBy>
  <cp:revision>21</cp:revision>
  <dcterms:created xsi:type="dcterms:W3CDTF">2020-03-19T09:50:03Z</dcterms:created>
  <dcterms:modified xsi:type="dcterms:W3CDTF">2020-03-19T12:27:29Z</dcterms:modified>
</cp:coreProperties>
</file>