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153"/>
  </p:notesMasterIdLst>
  <p:sldIdLst>
    <p:sldId id="256" r:id="rId2"/>
    <p:sldId id="379" r:id="rId3"/>
    <p:sldId id="277" r:id="rId4"/>
    <p:sldId id="359" r:id="rId5"/>
    <p:sldId id="377" r:id="rId6"/>
    <p:sldId id="378" r:id="rId7"/>
    <p:sldId id="363" r:id="rId8"/>
    <p:sldId id="365" r:id="rId9"/>
    <p:sldId id="367" r:id="rId10"/>
    <p:sldId id="368" r:id="rId11"/>
    <p:sldId id="370" r:id="rId12"/>
    <p:sldId id="371" r:id="rId13"/>
    <p:sldId id="372" r:id="rId14"/>
    <p:sldId id="373" r:id="rId15"/>
    <p:sldId id="374" r:id="rId16"/>
    <p:sldId id="375" r:id="rId17"/>
    <p:sldId id="376" r:id="rId18"/>
    <p:sldId id="515" r:id="rId19"/>
    <p:sldId id="257" r:id="rId20"/>
    <p:sldId id="258" r:id="rId21"/>
    <p:sldId id="261" r:id="rId22"/>
    <p:sldId id="262" r:id="rId23"/>
    <p:sldId id="263" r:id="rId24"/>
    <p:sldId id="264" r:id="rId25"/>
    <p:sldId id="265" r:id="rId26"/>
    <p:sldId id="266" r:id="rId27"/>
    <p:sldId id="267" r:id="rId28"/>
    <p:sldId id="268" r:id="rId29"/>
    <p:sldId id="269" r:id="rId30"/>
    <p:sldId id="282" r:id="rId31"/>
    <p:sldId id="343" r:id="rId32"/>
    <p:sldId id="270" r:id="rId33"/>
    <p:sldId id="271" r:id="rId34"/>
    <p:sldId id="272" r:id="rId35"/>
    <p:sldId id="273" r:id="rId36"/>
    <p:sldId id="274" r:id="rId37"/>
    <p:sldId id="275" r:id="rId38"/>
    <p:sldId id="358" r:id="rId39"/>
    <p:sldId id="283" r:id="rId40"/>
    <p:sldId id="284" r:id="rId41"/>
    <p:sldId id="285" r:id="rId42"/>
    <p:sldId id="286" r:id="rId43"/>
    <p:sldId id="287" r:id="rId44"/>
    <p:sldId id="288" r:id="rId45"/>
    <p:sldId id="289" r:id="rId46"/>
    <p:sldId id="290" r:id="rId47"/>
    <p:sldId id="292" r:id="rId48"/>
    <p:sldId id="315" r:id="rId49"/>
    <p:sldId id="316" r:id="rId50"/>
    <p:sldId id="296" r:id="rId51"/>
    <p:sldId id="298" r:id="rId52"/>
    <p:sldId id="314" r:id="rId53"/>
    <p:sldId id="300" r:id="rId54"/>
    <p:sldId id="301" r:id="rId55"/>
    <p:sldId id="303" r:id="rId56"/>
    <p:sldId id="305" r:id="rId57"/>
    <p:sldId id="306" r:id="rId58"/>
    <p:sldId id="307" r:id="rId59"/>
    <p:sldId id="308" r:id="rId60"/>
    <p:sldId id="309" r:id="rId61"/>
    <p:sldId id="310" r:id="rId62"/>
    <p:sldId id="311" r:id="rId63"/>
    <p:sldId id="312" r:id="rId64"/>
    <p:sldId id="313" r:id="rId65"/>
    <p:sldId id="317" r:id="rId66"/>
    <p:sldId id="319" r:id="rId67"/>
    <p:sldId id="321" r:id="rId68"/>
    <p:sldId id="323" r:id="rId69"/>
    <p:sldId id="324" r:id="rId70"/>
    <p:sldId id="299" r:id="rId71"/>
    <p:sldId id="325" r:id="rId72"/>
    <p:sldId id="326" r:id="rId73"/>
    <p:sldId id="335" r:id="rId74"/>
    <p:sldId id="336" r:id="rId75"/>
    <p:sldId id="338" r:id="rId76"/>
    <p:sldId id="340" r:id="rId77"/>
    <p:sldId id="342" r:id="rId78"/>
    <p:sldId id="331" r:id="rId79"/>
    <p:sldId id="293" r:id="rId80"/>
    <p:sldId id="294" r:id="rId81"/>
    <p:sldId id="295" r:id="rId82"/>
    <p:sldId id="345" r:id="rId83"/>
    <p:sldId id="347" r:id="rId84"/>
    <p:sldId id="349" r:id="rId85"/>
    <p:sldId id="350" r:id="rId86"/>
    <p:sldId id="352" r:id="rId87"/>
    <p:sldId id="354" r:id="rId88"/>
    <p:sldId id="355" r:id="rId89"/>
    <p:sldId id="356" r:id="rId90"/>
    <p:sldId id="380" r:id="rId91"/>
    <p:sldId id="381" r:id="rId92"/>
    <p:sldId id="382" r:id="rId93"/>
    <p:sldId id="386" r:id="rId94"/>
    <p:sldId id="387" r:id="rId95"/>
    <p:sldId id="388" r:id="rId96"/>
    <p:sldId id="390" r:id="rId97"/>
    <p:sldId id="392" r:id="rId98"/>
    <p:sldId id="393" r:id="rId99"/>
    <p:sldId id="395" r:id="rId100"/>
    <p:sldId id="396" r:id="rId101"/>
    <p:sldId id="426" r:id="rId102"/>
    <p:sldId id="434" r:id="rId103"/>
    <p:sldId id="435" r:id="rId104"/>
    <p:sldId id="438" r:id="rId105"/>
    <p:sldId id="439" r:id="rId106"/>
    <p:sldId id="440" r:id="rId107"/>
    <p:sldId id="441" r:id="rId108"/>
    <p:sldId id="457" r:id="rId109"/>
    <p:sldId id="458" r:id="rId110"/>
    <p:sldId id="460" r:id="rId111"/>
    <p:sldId id="461" r:id="rId112"/>
    <p:sldId id="462" r:id="rId113"/>
    <p:sldId id="463" r:id="rId114"/>
    <p:sldId id="464" r:id="rId115"/>
    <p:sldId id="465" r:id="rId116"/>
    <p:sldId id="466" r:id="rId117"/>
    <p:sldId id="467" r:id="rId118"/>
    <p:sldId id="473" r:id="rId119"/>
    <p:sldId id="474" r:id="rId120"/>
    <p:sldId id="475" r:id="rId121"/>
    <p:sldId id="476" r:id="rId122"/>
    <p:sldId id="477" r:id="rId123"/>
    <p:sldId id="478" r:id="rId124"/>
    <p:sldId id="479" r:id="rId125"/>
    <p:sldId id="481" r:id="rId126"/>
    <p:sldId id="482" r:id="rId127"/>
    <p:sldId id="483" r:id="rId128"/>
    <p:sldId id="485" r:id="rId129"/>
    <p:sldId id="486" r:id="rId130"/>
    <p:sldId id="487" r:id="rId131"/>
    <p:sldId id="488" r:id="rId132"/>
    <p:sldId id="494" r:id="rId133"/>
    <p:sldId id="495" r:id="rId134"/>
    <p:sldId id="496" r:id="rId135"/>
    <p:sldId id="498" r:id="rId136"/>
    <p:sldId id="499" r:id="rId137"/>
    <p:sldId id="500" r:id="rId138"/>
    <p:sldId id="502" r:id="rId139"/>
    <p:sldId id="504" r:id="rId140"/>
    <p:sldId id="505" r:id="rId141"/>
    <p:sldId id="506" r:id="rId142"/>
    <p:sldId id="507" r:id="rId143"/>
    <p:sldId id="509" r:id="rId144"/>
    <p:sldId id="510" r:id="rId145"/>
    <p:sldId id="512" r:id="rId146"/>
    <p:sldId id="516" r:id="rId147"/>
    <p:sldId id="517" r:id="rId148"/>
    <p:sldId id="518" r:id="rId149"/>
    <p:sldId id="519" r:id="rId150"/>
    <p:sldId id="514" r:id="rId151"/>
    <p:sldId id="276" r:id="rId152"/>
  </p:sldIdLst>
  <p:sldSz cx="9144000" cy="6858000" type="screen4x3"/>
  <p:notesSz cx="6858000" cy="9144000"/>
  <p:defaultTextStyle>
    <a:defPPr>
      <a:defRPr lang="pl-PL"/>
    </a:defPPr>
    <a:lvl1pPr algn="l" rtl="0" fontAlgn="base">
      <a:spcBef>
        <a:spcPct val="0"/>
      </a:spcBef>
      <a:spcAft>
        <a:spcPct val="0"/>
      </a:spcAft>
      <a:defRPr kern="1200">
        <a:solidFill>
          <a:schemeClr val="tx1"/>
        </a:solidFill>
        <a:latin typeface="Tahoma" pitchFamily="34" charset="0"/>
        <a:ea typeface="+mn-ea"/>
        <a:cs typeface="+mn-cs"/>
      </a:defRPr>
    </a:lvl1pPr>
    <a:lvl2pPr marL="457200" algn="l" rtl="0" fontAlgn="base">
      <a:spcBef>
        <a:spcPct val="0"/>
      </a:spcBef>
      <a:spcAft>
        <a:spcPct val="0"/>
      </a:spcAft>
      <a:defRPr kern="1200">
        <a:solidFill>
          <a:schemeClr val="tx1"/>
        </a:solidFill>
        <a:latin typeface="Tahoma" pitchFamily="34" charset="0"/>
        <a:ea typeface="+mn-ea"/>
        <a:cs typeface="+mn-cs"/>
      </a:defRPr>
    </a:lvl2pPr>
    <a:lvl3pPr marL="914400" algn="l" rtl="0" fontAlgn="base">
      <a:spcBef>
        <a:spcPct val="0"/>
      </a:spcBef>
      <a:spcAft>
        <a:spcPct val="0"/>
      </a:spcAft>
      <a:defRPr kern="1200">
        <a:solidFill>
          <a:schemeClr val="tx1"/>
        </a:solidFill>
        <a:latin typeface="Tahoma" pitchFamily="34" charset="0"/>
        <a:ea typeface="+mn-ea"/>
        <a:cs typeface="+mn-cs"/>
      </a:defRPr>
    </a:lvl3pPr>
    <a:lvl4pPr marL="1371600" algn="l" rtl="0" fontAlgn="base">
      <a:spcBef>
        <a:spcPct val="0"/>
      </a:spcBef>
      <a:spcAft>
        <a:spcPct val="0"/>
      </a:spcAft>
      <a:defRPr kern="1200">
        <a:solidFill>
          <a:schemeClr val="tx1"/>
        </a:solidFill>
        <a:latin typeface="Tahoma" pitchFamily="34" charset="0"/>
        <a:ea typeface="+mn-ea"/>
        <a:cs typeface="+mn-cs"/>
      </a:defRPr>
    </a:lvl4pPr>
    <a:lvl5pPr marL="1828800" algn="l" rtl="0" fontAlgn="base">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3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presProps" Target="pres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viewProps" Target="viewProps.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slide" Target="slides/slide139.xml"/><Relationship Id="rId145" Type="http://schemas.openxmlformats.org/officeDocument/2006/relationships/slide" Target="slides/slide144.xml"/><Relationship Id="rId153"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slide" Target="slides/slide147.xml"/><Relationship Id="rId151" Type="http://schemas.openxmlformats.org/officeDocument/2006/relationships/slide" Target="slides/slide150.xml"/><Relationship Id="rId156"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A65706E-067B-4412-98D2-4E9E4C5FC0F3}" type="datetimeFigureOut">
              <a:rPr lang="pl-PL" smtClean="0"/>
              <a:pPr/>
              <a:t>2019-06-04</a:t>
            </a:fld>
            <a:endParaRPr lang="pl-PL"/>
          </a:p>
        </p:txBody>
      </p:sp>
      <p:sp>
        <p:nvSpPr>
          <p:cNvPr id="4" name="Symbol zastępczy obrazu slajdu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6" name="Symbol zastępczy stop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7B2DC2-BE75-4C54-BA68-A281287C4342}" type="slidenum">
              <a:rPr lang="pl-PL" smtClean="0"/>
              <a:pPr/>
              <a:t>‹#›</a:t>
            </a:fld>
            <a:endParaRPr lang="pl-PL"/>
          </a:p>
        </p:txBody>
      </p:sp>
    </p:spTree>
    <p:extLst>
      <p:ext uri="{BB962C8B-B14F-4D97-AF65-F5344CB8AC3E}">
        <p14:creationId xmlns:p14="http://schemas.microsoft.com/office/powerpoint/2010/main" val="1356600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0A7B2DC2-BE75-4C54-BA68-A281287C4342}" type="slidenum">
              <a:rPr lang="pl-PL" smtClean="0"/>
              <a:pPr/>
              <a:t>56</a:t>
            </a:fld>
            <a:endParaRPr lang="pl-PL"/>
          </a:p>
        </p:txBody>
      </p:sp>
    </p:spTree>
    <p:extLst>
      <p:ext uri="{BB962C8B-B14F-4D97-AF65-F5344CB8AC3E}">
        <p14:creationId xmlns:p14="http://schemas.microsoft.com/office/powerpoint/2010/main" val="7736622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0A7B2DC2-BE75-4C54-BA68-A281287C4342}" type="slidenum">
              <a:rPr lang="pl-PL" smtClean="0"/>
              <a:pPr/>
              <a:t>111</a:t>
            </a:fld>
            <a:endParaRPr lang="pl-PL"/>
          </a:p>
        </p:txBody>
      </p:sp>
    </p:spTree>
    <p:extLst>
      <p:ext uri="{BB962C8B-B14F-4D97-AF65-F5344CB8AC3E}">
        <p14:creationId xmlns:p14="http://schemas.microsoft.com/office/powerpoint/2010/main" val="40272155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ajd tytułowy">
    <p:spTree>
      <p:nvGrpSpPr>
        <p:cNvPr id="1" name=""/>
        <p:cNvGrpSpPr/>
        <p:nvPr/>
      </p:nvGrpSpPr>
      <p:grpSpPr>
        <a:xfrm>
          <a:off x="0" y="0"/>
          <a:ext cx="0" cy="0"/>
          <a:chOff x="0" y="0"/>
          <a:chExt cx="0" cy="0"/>
        </a:xfrm>
      </p:grpSpPr>
      <p:sp>
        <p:nvSpPr>
          <p:cNvPr id="10" name="Trójkąt prostokątny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ytuł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pl-PL" smtClean="0"/>
              <a:t>Kliknij, aby edytować styl</a:t>
            </a:r>
            <a:endParaRPr kumimoji="0" lang="en-US"/>
          </a:p>
        </p:txBody>
      </p:sp>
      <p:sp>
        <p:nvSpPr>
          <p:cNvPr id="17" name="Podtytuł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pl-PL" smtClean="0"/>
              <a:t>Kliknij, aby edytować styl wzorca podtytułu</a:t>
            </a:r>
            <a:endParaRPr kumimoji="0" lang="en-US"/>
          </a:p>
        </p:txBody>
      </p:sp>
      <p:grpSp>
        <p:nvGrpSpPr>
          <p:cNvPr id="2" name="Grupa 1"/>
          <p:cNvGrpSpPr/>
          <p:nvPr/>
        </p:nvGrpSpPr>
        <p:grpSpPr>
          <a:xfrm>
            <a:off x="-3765" y="4953000"/>
            <a:ext cx="9147765" cy="1912088"/>
            <a:chOff x="-3765" y="4832896"/>
            <a:chExt cx="9147765" cy="2032192"/>
          </a:xfrm>
        </p:grpSpPr>
        <p:sp>
          <p:nvSpPr>
            <p:cNvPr id="7" name="Dowolny kształt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Dowolny kształt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Dowolny kształt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Łącznik prosty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Symbol zastępczy daty 29"/>
          <p:cNvSpPr>
            <a:spLocks noGrp="1"/>
          </p:cNvSpPr>
          <p:nvPr>
            <p:ph type="dt" sz="half" idx="10"/>
          </p:nvPr>
        </p:nvSpPr>
        <p:spPr/>
        <p:txBody>
          <a:bodyPr/>
          <a:lstStyle>
            <a:lvl1pPr>
              <a:defRPr>
                <a:solidFill>
                  <a:srgbClr val="FFFFFF"/>
                </a:solidFill>
              </a:defRPr>
            </a:lvl1pPr>
            <a:extLst/>
          </a:lstStyle>
          <a:p>
            <a:endParaRPr lang="pl-PL"/>
          </a:p>
        </p:txBody>
      </p:sp>
      <p:sp>
        <p:nvSpPr>
          <p:cNvPr id="19" name="Symbol zastępczy stopki 18"/>
          <p:cNvSpPr>
            <a:spLocks noGrp="1"/>
          </p:cNvSpPr>
          <p:nvPr>
            <p:ph type="ftr" sz="quarter" idx="11"/>
          </p:nvPr>
        </p:nvSpPr>
        <p:spPr/>
        <p:txBody>
          <a:bodyPr/>
          <a:lstStyle>
            <a:lvl1pPr>
              <a:defRPr>
                <a:solidFill>
                  <a:schemeClr val="accent1">
                    <a:tint val="20000"/>
                  </a:schemeClr>
                </a:solidFill>
              </a:defRPr>
            </a:lvl1pPr>
            <a:extLst/>
          </a:lstStyle>
          <a:p>
            <a:endParaRPr lang="pl-PL"/>
          </a:p>
        </p:txBody>
      </p:sp>
      <p:sp>
        <p:nvSpPr>
          <p:cNvPr id="27" name="Symbol zastępczy numeru slajdu 26"/>
          <p:cNvSpPr>
            <a:spLocks noGrp="1"/>
          </p:cNvSpPr>
          <p:nvPr>
            <p:ph type="sldNum" sz="quarter" idx="12"/>
          </p:nvPr>
        </p:nvSpPr>
        <p:spPr/>
        <p:txBody>
          <a:bodyPr/>
          <a:lstStyle>
            <a:lvl1pPr>
              <a:defRPr>
                <a:solidFill>
                  <a:srgbClr val="FFFFFF"/>
                </a:solidFill>
              </a:defRPr>
            </a:lvl1pPr>
            <a:extLst/>
          </a:lstStyle>
          <a:p>
            <a:fld id="{4B63113E-955A-454E-8F07-150A41D90808}" type="slidenum">
              <a:rPr lang="pl-PL" smtClean="0"/>
              <a:pPr/>
              <a:t>‹#›</a:t>
            </a:fld>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3" name="Symbol zastępczy zawartości 2"/>
          <p:cNvSpPr>
            <a:spLocks noGrp="1"/>
          </p:cNvSpPr>
          <p:nvPr>
            <p:ph idx="1"/>
          </p:nvPr>
        </p:nvSpPr>
        <p:spPr/>
        <p:txBody>
          <a:bodyPr/>
          <a:lstStyle>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daty 3"/>
          <p:cNvSpPr>
            <a:spLocks noGrp="1"/>
          </p:cNvSpPr>
          <p:nvPr>
            <p:ph type="dt" sz="half" idx="10"/>
          </p:nvPr>
        </p:nvSpPr>
        <p:spPr/>
        <p:txBody>
          <a:bodyPr/>
          <a:lstStyle>
            <a:extLst/>
          </a:lstStyle>
          <a:p>
            <a:endParaRPr lang="pl-PL"/>
          </a:p>
        </p:txBody>
      </p:sp>
      <p:sp>
        <p:nvSpPr>
          <p:cNvPr id="5" name="Symbol zastępczy stopki 4"/>
          <p:cNvSpPr>
            <a:spLocks noGrp="1"/>
          </p:cNvSpPr>
          <p:nvPr>
            <p:ph type="ftr" sz="quarter" idx="11"/>
          </p:nvPr>
        </p:nvSpPr>
        <p:spPr/>
        <p:txBody>
          <a:bodyPr/>
          <a:lstStyle>
            <a:extLst/>
          </a:lstStyle>
          <a:p>
            <a:endParaRPr lang="pl-PL"/>
          </a:p>
        </p:txBody>
      </p:sp>
      <p:sp>
        <p:nvSpPr>
          <p:cNvPr id="6" name="Symbol zastępczy numeru slajdu 5"/>
          <p:cNvSpPr>
            <a:spLocks noGrp="1"/>
          </p:cNvSpPr>
          <p:nvPr>
            <p:ph type="sldNum" sz="quarter" idx="12"/>
          </p:nvPr>
        </p:nvSpPr>
        <p:spPr/>
        <p:txBody>
          <a:bodyPr/>
          <a:lstStyle>
            <a:extLst/>
          </a:lstStyle>
          <a:p>
            <a:fld id="{A1A703B5-0401-4A28-ADD5-AD65B658B607}" type="slidenum">
              <a:rPr lang="pl-PL" smtClean="0"/>
              <a:pPr/>
              <a:t>‹#›</a:t>
            </a:fld>
            <a:endParaRPr lang="pl-PL"/>
          </a:p>
        </p:txBody>
      </p:sp>
      <p:sp>
        <p:nvSpPr>
          <p:cNvPr id="7" name="Tytuł 6"/>
          <p:cNvSpPr>
            <a:spLocks noGrp="1"/>
          </p:cNvSpPr>
          <p:nvPr>
            <p:ph type="title"/>
          </p:nvPr>
        </p:nvSpPr>
        <p:spPr/>
        <p:txBody>
          <a:bodyPr rtlCol="0"/>
          <a:lstStyle>
            <a:extLst/>
          </a:lstStyle>
          <a:p>
            <a:r>
              <a:rPr kumimoji="0" lang="pl-PL" smtClean="0"/>
              <a:t>Kliknij, aby edytować styl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bg>
      <p:bgRef idx="1002">
        <a:schemeClr val="bg1"/>
      </p:bgRef>
    </p:bg>
    <p:spTree>
      <p:nvGrpSpPr>
        <p:cNvPr id="1" name=""/>
        <p:cNvGrpSpPr/>
        <p:nvPr/>
      </p:nvGrpSpPr>
      <p:grpSpPr>
        <a:xfrm>
          <a:off x="0" y="0"/>
          <a:ext cx="0" cy="0"/>
          <a:chOff x="0" y="0"/>
          <a:chExt cx="0" cy="0"/>
        </a:xfrm>
      </p:grpSpPr>
      <p:sp>
        <p:nvSpPr>
          <p:cNvPr id="2" name="Tytuł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pl-PL" smtClean="0"/>
              <a:t>Kliknij, aby edytować styl</a:t>
            </a:r>
            <a:endParaRPr kumimoji="0" lang="en-US"/>
          </a:p>
        </p:txBody>
      </p:sp>
      <p:sp>
        <p:nvSpPr>
          <p:cNvPr id="3" name="Symbol zastępczy tekstu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pl-PL" smtClean="0"/>
              <a:t>Kliknij, aby edytować style wzorca tekstu</a:t>
            </a:r>
          </a:p>
        </p:txBody>
      </p:sp>
      <p:sp>
        <p:nvSpPr>
          <p:cNvPr id="4" name="Symbol zastępczy daty 3"/>
          <p:cNvSpPr>
            <a:spLocks noGrp="1"/>
          </p:cNvSpPr>
          <p:nvPr>
            <p:ph type="dt" sz="half" idx="10"/>
          </p:nvPr>
        </p:nvSpPr>
        <p:spPr/>
        <p:txBody>
          <a:bodyPr/>
          <a:lstStyle>
            <a:extLst/>
          </a:lstStyle>
          <a:p>
            <a:endParaRPr lang="pl-PL"/>
          </a:p>
        </p:txBody>
      </p:sp>
      <p:sp>
        <p:nvSpPr>
          <p:cNvPr id="5" name="Symbol zastępczy stopki 4"/>
          <p:cNvSpPr>
            <a:spLocks noGrp="1"/>
          </p:cNvSpPr>
          <p:nvPr>
            <p:ph type="ftr" sz="quarter" idx="11"/>
          </p:nvPr>
        </p:nvSpPr>
        <p:spPr/>
        <p:txBody>
          <a:bodyPr/>
          <a:lstStyle>
            <a:extLst/>
          </a:lstStyle>
          <a:p>
            <a:endParaRPr lang="pl-PL"/>
          </a:p>
        </p:txBody>
      </p:sp>
      <p:sp>
        <p:nvSpPr>
          <p:cNvPr id="6" name="Symbol zastępczy numeru slajdu 5"/>
          <p:cNvSpPr>
            <a:spLocks noGrp="1"/>
          </p:cNvSpPr>
          <p:nvPr>
            <p:ph type="sldNum" sz="quarter" idx="12"/>
          </p:nvPr>
        </p:nvSpPr>
        <p:spPr/>
        <p:txBody>
          <a:bodyPr/>
          <a:lstStyle>
            <a:extLst/>
          </a:lstStyle>
          <a:p>
            <a:fld id="{9649B5A8-67DB-4E97-ABFD-DB36552681FE}" type="slidenum">
              <a:rPr lang="pl-PL" smtClean="0"/>
              <a:pPr/>
              <a:t>‹#›</a:t>
            </a:fld>
            <a:endParaRPr lang="pl-PL"/>
          </a:p>
        </p:txBody>
      </p:sp>
      <p:sp>
        <p:nvSpPr>
          <p:cNvPr id="7" name="Pag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Pag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bg>
      <p:bgRef idx="1002">
        <a:schemeClr val="bg1"/>
      </p:bgRef>
    </p:bg>
    <p:spTree>
      <p:nvGrpSpPr>
        <p:cNvPr id="1" name=""/>
        <p:cNvGrpSpPr/>
        <p:nvPr/>
      </p:nvGrpSpPr>
      <p:grpSpPr>
        <a:xfrm>
          <a:off x="0" y="0"/>
          <a:ext cx="0" cy="0"/>
          <a:chOff x="0" y="0"/>
          <a:chExt cx="0" cy="0"/>
        </a:xfrm>
      </p:grpSpPr>
      <p:sp>
        <p:nvSpPr>
          <p:cNvPr id="3" name="Symbol zastępczy zawartości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zawartości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5" name="Symbol zastępczy daty 4"/>
          <p:cNvSpPr>
            <a:spLocks noGrp="1"/>
          </p:cNvSpPr>
          <p:nvPr>
            <p:ph type="dt" sz="half" idx="10"/>
          </p:nvPr>
        </p:nvSpPr>
        <p:spPr/>
        <p:txBody>
          <a:bodyPr/>
          <a:lstStyle>
            <a:extLst/>
          </a:lstStyle>
          <a:p>
            <a:endParaRPr lang="pl-PL"/>
          </a:p>
        </p:txBody>
      </p:sp>
      <p:sp>
        <p:nvSpPr>
          <p:cNvPr id="6" name="Symbol zastępczy stopki 5"/>
          <p:cNvSpPr>
            <a:spLocks noGrp="1"/>
          </p:cNvSpPr>
          <p:nvPr>
            <p:ph type="ftr" sz="quarter" idx="11"/>
          </p:nvPr>
        </p:nvSpPr>
        <p:spPr/>
        <p:txBody>
          <a:bodyPr/>
          <a:lstStyle>
            <a:extLst/>
          </a:lstStyle>
          <a:p>
            <a:endParaRPr lang="pl-PL"/>
          </a:p>
        </p:txBody>
      </p:sp>
      <p:sp>
        <p:nvSpPr>
          <p:cNvPr id="7" name="Symbol zastępczy numeru slajdu 6"/>
          <p:cNvSpPr>
            <a:spLocks noGrp="1"/>
          </p:cNvSpPr>
          <p:nvPr>
            <p:ph type="sldNum" sz="quarter" idx="12"/>
          </p:nvPr>
        </p:nvSpPr>
        <p:spPr/>
        <p:txBody>
          <a:bodyPr/>
          <a:lstStyle>
            <a:extLst/>
          </a:lstStyle>
          <a:p>
            <a:fld id="{128F4679-BC02-491B-ACDD-7512DF77D6B2}" type="slidenum">
              <a:rPr lang="pl-PL" smtClean="0"/>
              <a:pPr/>
              <a:t>‹#›</a:t>
            </a:fld>
            <a:endParaRPr lang="pl-PL"/>
          </a:p>
        </p:txBody>
      </p:sp>
      <p:sp>
        <p:nvSpPr>
          <p:cNvPr id="8" name="Tytuł 7"/>
          <p:cNvSpPr>
            <a:spLocks noGrp="1"/>
          </p:cNvSpPr>
          <p:nvPr>
            <p:ph type="title"/>
          </p:nvPr>
        </p:nvSpPr>
        <p:spPr/>
        <p:txBody>
          <a:bodyPr rtlCol="0"/>
          <a:lstStyle>
            <a:extLst/>
          </a:lstStyle>
          <a:p>
            <a:r>
              <a:rPr kumimoji="0" lang="pl-PL" smtClean="0"/>
              <a:t>Kliknij, aby edytować styl</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ównanie">
    <p:bg>
      <p:bgRef idx="1003">
        <a:schemeClr val="bg1"/>
      </p:bgRef>
    </p:bg>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8229600" cy="1143000"/>
          </a:xfrm>
        </p:spPr>
        <p:txBody>
          <a:bodyPr anchor="ctr"/>
          <a:lstStyle>
            <a:lvl1pPr>
              <a:defRPr/>
            </a:lvl1pPr>
            <a:extLst/>
          </a:lstStyle>
          <a:p>
            <a:r>
              <a:rPr kumimoji="0" lang="pl-PL" smtClean="0"/>
              <a:t>Kliknij, aby edytować styl</a:t>
            </a:r>
            <a:endParaRPr kumimoji="0" lang="en-US"/>
          </a:p>
        </p:txBody>
      </p:sp>
      <p:sp>
        <p:nvSpPr>
          <p:cNvPr id="3" name="Symbol zastępczy tekstu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l-PL" smtClean="0"/>
              <a:t>Kliknij, aby edytować style wzorca tekstu</a:t>
            </a:r>
          </a:p>
        </p:txBody>
      </p:sp>
      <p:sp>
        <p:nvSpPr>
          <p:cNvPr id="4" name="Symbol zastępczy tekstu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l-PL" smtClean="0"/>
              <a:t>Kliknij, aby edytować style wzorca tekstu</a:t>
            </a:r>
          </a:p>
        </p:txBody>
      </p:sp>
      <p:sp>
        <p:nvSpPr>
          <p:cNvPr id="5" name="Symbol zastępczy zawartości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6" name="Symbol zastępczy zawartości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7" name="Symbol zastępczy daty 6"/>
          <p:cNvSpPr>
            <a:spLocks noGrp="1"/>
          </p:cNvSpPr>
          <p:nvPr>
            <p:ph type="dt" sz="half" idx="10"/>
          </p:nvPr>
        </p:nvSpPr>
        <p:spPr/>
        <p:txBody>
          <a:bodyPr/>
          <a:lstStyle>
            <a:extLst/>
          </a:lstStyle>
          <a:p>
            <a:endParaRPr lang="pl-PL"/>
          </a:p>
        </p:txBody>
      </p:sp>
      <p:sp>
        <p:nvSpPr>
          <p:cNvPr id="8" name="Symbol zastępczy stopki 7"/>
          <p:cNvSpPr>
            <a:spLocks noGrp="1"/>
          </p:cNvSpPr>
          <p:nvPr>
            <p:ph type="ftr" sz="quarter" idx="11"/>
          </p:nvPr>
        </p:nvSpPr>
        <p:spPr/>
        <p:txBody>
          <a:bodyPr/>
          <a:lstStyle>
            <a:extLst/>
          </a:lstStyle>
          <a:p>
            <a:endParaRPr lang="pl-PL"/>
          </a:p>
        </p:txBody>
      </p:sp>
      <p:sp>
        <p:nvSpPr>
          <p:cNvPr id="9" name="Symbol zastępczy numeru slajdu 8"/>
          <p:cNvSpPr>
            <a:spLocks noGrp="1"/>
          </p:cNvSpPr>
          <p:nvPr>
            <p:ph type="sldNum" sz="quarter" idx="12"/>
          </p:nvPr>
        </p:nvSpPr>
        <p:spPr/>
        <p:txBody>
          <a:bodyPr/>
          <a:lstStyle>
            <a:extLst/>
          </a:lstStyle>
          <a:p>
            <a:fld id="{9EB6749C-7A8D-4535-9631-36227B531B1C}" type="slidenum">
              <a:rPr lang="pl-PL" smtClean="0"/>
              <a:pPr/>
              <a:t>‹#›</a:t>
            </a:fld>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bg>
      <p:bgRef idx="1002">
        <a:schemeClr val="bg1"/>
      </p:bgRef>
    </p:bg>
    <p:spTree>
      <p:nvGrpSpPr>
        <p:cNvPr id="1" name=""/>
        <p:cNvGrpSpPr/>
        <p:nvPr/>
      </p:nvGrpSpPr>
      <p:grpSpPr>
        <a:xfrm>
          <a:off x="0" y="0"/>
          <a:ext cx="0" cy="0"/>
          <a:chOff x="0" y="0"/>
          <a:chExt cx="0" cy="0"/>
        </a:xfrm>
      </p:grpSpPr>
      <p:sp>
        <p:nvSpPr>
          <p:cNvPr id="3" name="Symbol zastępczy daty 2"/>
          <p:cNvSpPr>
            <a:spLocks noGrp="1"/>
          </p:cNvSpPr>
          <p:nvPr>
            <p:ph type="dt" sz="half" idx="10"/>
          </p:nvPr>
        </p:nvSpPr>
        <p:spPr/>
        <p:txBody>
          <a:bodyPr/>
          <a:lstStyle>
            <a:extLst/>
          </a:lstStyle>
          <a:p>
            <a:endParaRPr lang="pl-PL"/>
          </a:p>
        </p:txBody>
      </p:sp>
      <p:sp>
        <p:nvSpPr>
          <p:cNvPr id="4" name="Symbol zastępczy stopki 3"/>
          <p:cNvSpPr>
            <a:spLocks noGrp="1"/>
          </p:cNvSpPr>
          <p:nvPr>
            <p:ph type="ftr" sz="quarter" idx="11"/>
          </p:nvPr>
        </p:nvSpPr>
        <p:spPr/>
        <p:txBody>
          <a:bodyPr/>
          <a:lstStyle>
            <a:extLst/>
          </a:lstStyle>
          <a:p>
            <a:endParaRPr lang="pl-PL"/>
          </a:p>
        </p:txBody>
      </p:sp>
      <p:sp>
        <p:nvSpPr>
          <p:cNvPr id="5" name="Symbol zastępczy numeru slajdu 4"/>
          <p:cNvSpPr>
            <a:spLocks noGrp="1"/>
          </p:cNvSpPr>
          <p:nvPr>
            <p:ph type="sldNum" sz="quarter" idx="12"/>
          </p:nvPr>
        </p:nvSpPr>
        <p:spPr/>
        <p:txBody>
          <a:bodyPr/>
          <a:lstStyle>
            <a:extLst/>
          </a:lstStyle>
          <a:p>
            <a:fld id="{9CC9775F-A9B3-46E1-A7A1-9F22AA3A6CD8}" type="slidenum">
              <a:rPr lang="pl-PL" smtClean="0"/>
              <a:pPr/>
              <a:t>‹#›</a:t>
            </a:fld>
            <a:endParaRPr lang="pl-PL"/>
          </a:p>
        </p:txBody>
      </p:sp>
      <p:sp>
        <p:nvSpPr>
          <p:cNvPr id="6" name="Tytuł 5"/>
          <p:cNvSpPr>
            <a:spLocks noGrp="1"/>
          </p:cNvSpPr>
          <p:nvPr>
            <p:ph type="title"/>
          </p:nvPr>
        </p:nvSpPr>
        <p:spPr/>
        <p:txBody>
          <a:bodyPr rtlCol="0"/>
          <a:lstStyle>
            <a:extLst/>
          </a:lstStyle>
          <a:p>
            <a:r>
              <a:rPr kumimoji="0" lang="pl-PL" smtClean="0"/>
              <a:t>Kliknij, aby edytować styl</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extLst/>
          </a:lstStyle>
          <a:p>
            <a:endParaRPr lang="pl-PL"/>
          </a:p>
        </p:txBody>
      </p:sp>
      <p:sp>
        <p:nvSpPr>
          <p:cNvPr id="3" name="Symbol zastępczy stopki 2"/>
          <p:cNvSpPr>
            <a:spLocks noGrp="1"/>
          </p:cNvSpPr>
          <p:nvPr>
            <p:ph type="ftr" sz="quarter" idx="11"/>
          </p:nvPr>
        </p:nvSpPr>
        <p:spPr/>
        <p:txBody>
          <a:bodyPr/>
          <a:lstStyle>
            <a:extLst/>
          </a:lstStyle>
          <a:p>
            <a:endParaRPr lang="pl-PL"/>
          </a:p>
        </p:txBody>
      </p:sp>
      <p:sp>
        <p:nvSpPr>
          <p:cNvPr id="4" name="Symbol zastępczy numeru slajdu 3"/>
          <p:cNvSpPr>
            <a:spLocks noGrp="1"/>
          </p:cNvSpPr>
          <p:nvPr>
            <p:ph type="sldNum" sz="quarter" idx="12"/>
          </p:nvPr>
        </p:nvSpPr>
        <p:spPr/>
        <p:txBody>
          <a:bodyPr/>
          <a:lstStyle>
            <a:extLst/>
          </a:lstStyle>
          <a:p>
            <a:fld id="{B5C4334F-C703-4371-A7C3-0DA6E3EC3836}"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Zawartość z podpisem">
    <p:bg>
      <p:bgRef idx="1003">
        <a:schemeClr val="bg1"/>
      </p:bgRef>
    </p:bg>
    <p:spTree>
      <p:nvGrpSpPr>
        <p:cNvPr id="1" name=""/>
        <p:cNvGrpSpPr/>
        <p:nvPr/>
      </p:nvGrpSpPr>
      <p:grpSpPr>
        <a:xfrm>
          <a:off x="0" y="0"/>
          <a:ext cx="0" cy="0"/>
          <a:chOff x="0" y="0"/>
          <a:chExt cx="0" cy="0"/>
        </a:xfrm>
      </p:grpSpPr>
      <p:sp>
        <p:nvSpPr>
          <p:cNvPr id="2" name="Tytuł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pl-PL" smtClean="0"/>
              <a:t>Kliknij, aby edytować styl</a:t>
            </a:r>
            <a:endParaRPr kumimoji="0" lang="en-US"/>
          </a:p>
        </p:txBody>
      </p:sp>
      <p:sp>
        <p:nvSpPr>
          <p:cNvPr id="3" name="Symbol zastępczy tekstu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pl-PL" smtClean="0"/>
              <a:t>Kliknij, aby edytować style wzorca tekstu</a:t>
            </a:r>
          </a:p>
        </p:txBody>
      </p:sp>
      <p:sp>
        <p:nvSpPr>
          <p:cNvPr id="4" name="Symbol zastępczy zawartości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5" name="Symbol zastępczy daty 4"/>
          <p:cNvSpPr>
            <a:spLocks noGrp="1"/>
          </p:cNvSpPr>
          <p:nvPr>
            <p:ph type="dt" sz="half" idx="10"/>
          </p:nvPr>
        </p:nvSpPr>
        <p:spPr>
          <a:xfrm>
            <a:off x="6727032" y="6407944"/>
            <a:ext cx="1920240" cy="365760"/>
          </a:xfrm>
        </p:spPr>
        <p:txBody>
          <a:bodyPr/>
          <a:lstStyle>
            <a:extLst/>
          </a:lstStyle>
          <a:p>
            <a:endParaRPr lang="pl-PL"/>
          </a:p>
        </p:txBody>
      </p:sp>
      <p:sp>
        <p:nvSpPr>
          <p:cNvPr id="6" name="Symbol zastępczy stopki 5"/>
          <p:cNvSpPr>
            <a:spLocks noGrp="1"/>
          </p:cNvSpPr>
          <p:nvPr>
            <p:ph type="ftr" sz="quarter" idx="11"/>
          </p:nvPr>
        </p:nvSpPr>
        <p:spPr/>
        <p:txBody>
          <a:bodyPr/>
          <a:lstStyle>
            <a:extLst/>
          </a:lstStyle>
          <a:p>
            <a:endParaRPr lang="pl-PL"/>
          </a:p>
        </p:txBody>
      </p:sp>
      <p:sp>
        <p:nvSpPr>
          <p:cNvPr id="7" name="Symbol zastępczy numeru slajdu 6"/>
          <p:cNvSpPr>
            <a:spLocks noGrp="1"/>
          </p:cNvSpPr>
          <p:nvPr>
            <p:ph type="sldNum" sz="quarter" idx="12"/>
          </p:nvPr>
        </p:nvSpPr>
        <p:spPr/>
        <p:txBody>
          <a:bodyPr/>
          <a:lstStyle>
            <a:extLst/>
          </a:lstStyle>
          <a:p>
            <a:fld id="{6A3DA9B0-1714-45D4-A94A-FC2D55373898}" type="slidenum">
              <a:rPr lang="pl-PL" smtClean="0"/>
              <a:pPr/>
              <a:t>‹#›</a:t>
            </a:fld>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az z podpisem">
    <p:bg>
      <p:bgRef idx="1002">
        <a:schemeClr val="bg1"/>
      </p:bgRef>
    </p:bg>
    <p:spTree>
      <p:nvGrpSpPr>
        <p:cNvPr id="1" name=""/>
        <p:cNvGrpSpPr/>
        <p:nvPr/>
      </p:nvGrpSpPr>
      <p:grpSpPr>
        <a:xfrm>
          <a:off x="0" y="0"/>
          <a:ext cx="0" cy="0"/>
          <a:chOff x="0" y="0"/>
          <a:chExt cx="0" cy="0"/>
        </a:xfrm>
      </p:grpSpPr>
      <p:sp>
        <p:nvSpPr>
          <p:cNvPr id="4" name="Symbol zastępczy tekstu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pl-PL" smtClean="0"/>
              <a:t>Kliknij, aby edytować style wzorca tekstu</a:t>
            </a:r>
          </a:p>
        </p:txBody>
      </p:sp>
      <p:sp>
        <p:nvSpPr>
          <p:cNvPr id="3" name="Symbol zastępczy obrazu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pl-PL" smtClean="0"/>
              <a:t>Kliknij ikonę, aby dodać obraz</a:t>
            </a:r>
            <a:endParaRPr kumimoji="0" lang="en-US" dirty="0"/>
          </a:p>
        </p:txBody>
      </p:sp>
      <p:sp>
        <p:nvSpPr>
          <p:cNvPr id="5" name="Symbol zastępczy daty 4"/>
          <p:cNvSpPr>
            <a:spLocks noGrp="1"/>
          </p:cNvSpPr>
          <p:nvPr>
            <p:ph type="dt" sz="half" idx="10"/>
          </p:nvPr>
        </p:nvSpPr>
        <p:spPr/>
        <p:txBody>
          <a:bodyPr/>
          <a:lstStyle>
            <a:lvl1pPr>
              <a:defRPr>
                <a:solidFill>
                  <a:schemeClr val="tx1"/>
                </a:solidFill>
              </a:defRPr>
            </a:lvl1pPr>
            <a:extLst/>
          </a:lstStyle>
          <a:p>
            <a:endParaRPr lang="pl-PL"/>
          </a:p>
        </p:txBody>
      </p:sp>
      <p:sp>
        <p:nvSpPr>
          <p:cNvPr id="6" name="Symbol zastępczy stopki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pl-PL"/>
          </a:p>
        </p:txBody>
      </p:sp>
      <p:sp>
        <p:nvSpPr>
          <p:cNvPr id="7" name="Symbol zastępczy numeru slajdu 6"/>
          <p:cNvSpPr>
            <a:spLocks noGrp="1"/>
          </p:cNvSpPr>
          <p:nvPr>
            <p:ph type="sldNum" sz="quarter" idx="12"/>
          </p:nvPr>
        </p:nvSpPr>
        <p:spPr/>
        <p:txBody>
          <a:bodyPr/>
          <a:lstStyle>
            <a:lvl1pPr>
              <a:defRPr>
                <a:solidFill>
                  <a:schemeClr val="tx1"/>
                </a:solidFill>
              </a:defRPr>
            </a:lvl1pPr>
            <a:extLst/>
          </a:lstStyle>
          <a:p>
            <a:fld id="{0A563ADE-D152-483F-BA1E-337981F45248}" type="slidenum">
              <a:rPr lang="pl-PL" smtClean="0"/>
              <a:pPr/>
              <a:t>‹#›</a:t>
            </a:fld>
            <a:endParaRPr lang="pl-PL"/>
          </a:p>
        </p:txBody>
      </p:sp>
      <p:sp>
        <p:nvSpPr>
          <p:cNvPr id="2" name="Tytuł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pl-PL" smtClean="0"/>
              <a:t>Kliknij, aby edytować styl</a:t>
            </a:r>
            <a:endParaRPr kumimoji="0" lang="en-US"/>
          </a:p>
        </p:txBody>
      </p:sp>
      <p:sp>
        <p:nvSpPr>
          <p:cNvPr id="8" name="Dowolny kształt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Dowolny kształt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Trójkąt prostokątny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Łącznik prosty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Pag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Pag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extLst/>
          </a:lstStyle>
          <a:p>
            <a:r>
              <a:rPr kumimoji="0" lang="pl-PL" smtClean="0"/>
              <a:t>Kliknij, aby edytować styl</a:t>
            </a:r>
            <a:endParaRPr kumimoji="0" lang="en-US"/>
          </a:p>
        </p:txBody>
      </p:sp>
      <p:sp>
        <p:nvSpPr>
          <p:cNvPr id="3" name="Symbol zastępczy tytułu pionowego 2"/>
          <p:cNvSpPr>
            <a:spLocks noGrp="1"/>
          </p:cNvSpPr>
          <p:nvPr>
            <p:ph type="body" orient="vert" idx="1"/>
          </p:nvPr>
        </p:nvSpPr>
        <p:spPr>
          <a:xfrm>
            <a:off x="457200" y="1481329"/>
            <a:ext cx="8229600" cy="4386071"/>
          </a:xfrm>
        </p:spPr>
        <p:txBody>
          <a:bodyPr vert="eaVert"/>
          <a:lstStyle>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daty 3"/>
          <p:cNvSpPr>
            <a:spLocks noGrp="1"/>
          </p:cNvSpPr>
          <p:nvPr>
            <p:ph type="dt" sz="half" idx="10"/>
          </p:nvPr>
        </p:nvSpPr>
        <p:spPr/>
        <p:txBody>
          <a:bodyPr/>
          <a:lstStyle>
            <a:extLst/>
          </a:lstStyle>
          <a:p>
            <a:endParaRPr lang="pl-PL"/>
          </a:p>
        </p:txBody>
      </p:sp>
      <p:sp>
        <p:nvSpPr>
          <p:cNvPr id="5" name="Symbol zastępczy stopki 4"/>
          <p:cNvSpPr>
            <a:spLocks noGrp="1"/>
          </p:cNvSpPr>
          <p:nvPr>
            <p:ph type="ftr" sz="quarter" idx="11"/>
          </p:nvPr>
        </p:nvSpPr>
        <p:spPr/>
        <p:txBody>
          <a:bodyPr/>
          <a:lstStyle>
            <a:extLst/>
          </a:lstStyle>
          <a:p>
            <a:endParaRPr lang="pl-PL"/>
          </a:p>
        </p:txBody>
      </p:sp>
      <p:sp>
        <p:nvSpPr>
          <p:cNvPr id="6" name="Symbol zastępczy numeru slajdu 5"/>
          <p:cNvSpPr>
            <a:spLocks noGrp="1"/>
          </p:cNvSpPr>
          <p:nvPr>
            <p:ph type="sldNum" sz="quarter" idx="12"/>
          </p:nvPr>
        </p:nvSpPr>
        <p:spPr/>
        <p:txBody>
          <a:bodyPr/>
          <a:lstStyle>
            <a:extLst/>
          </a:lstStyle>
          <a:p>
            <a:fld id="{BAB4115B-3DBE-45B7-A9C5-943AFF4555E5}"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844013" y="274640"/>
            <a:ext cx="1777470" cy="5592761"/>
          </a:xfrm>
        </p:spPr>
        <p:txBody>
          <a:bodyPr vert="eaVert"/>
          <a:lstStyle>
            <a:extLst/>
          </a:lstStyle>
          <a:p>
            <a:r>
              <a:rPr kumimoji="0" lang="pl-PL" smtClean="0"/>
              <a:t>Kliknij, aby edytować styl</a:t>
            </a:r>
            <a:endParaRPr kumimoji="0" lang="en-US"/>
          </a:p>
        </p:txBody>
      </p:sp>
      <p:sp>
        <p:nvSpPr>
          <p:cNvPr id="3" name="Symbol zastępczy tytułu pionowego 2"/>
          <p:cNvSpPr>
            <a:spLocks noGrp="1"/>
          </p:cNvSpPr>
          <p:nvPr>
            <p:ph type="body" orient="vert" idx="1"/>
          </p:nvPr>
        </p:nvSpPr>
        <p:spPr>
          <a:xfrm>
            <a:off x="457200" y="274641"/>
            <a:ext cx="6324600" cy="5592760"/>
          </a:xfrm>
        </p:spPr>
        <p:txBody>
          <a:bodyPr vert="eaVert"/>
          <a:lstStyle>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daty 3"/>
          <p:cNvSpPr>
            <a:spLocks noGrp="1"/>
          </p:cNvSpPr>
          <p:nvPr>
            <p:ph type="dt" sz="half" idx="10"/>
          </p:nvPr>
        </p:nvSpPr>
        <p:spPr/>
        <p:txBody>
          <a:bodyPr/>
          <a:lstStyle>
            <a:extLst/>
          </a:lstStyle>
          <a:p>
            <a:endParaRPr lang="pl-PL"/>
          </a:p>
        </p:txBody>
      </p:sp>
      <p:sp>
        <p:nvSpPr>
          <p:cNvPr id="5" name="Symbol zastępczy stopki 4"/>
          <p:cNvSpPr>
            <a:spLocks noGrp="1"/>
          </p:cNvSpPr>
          <p:nvPr>
            <p:ph type="ftr" sz="quarter" idx="11"/>
          </p:nvPr>
        </p:nvSpPr>
        <p:spPr/>
        <p:txBody>
          <a:bodyPr/>
          <a:lstStyle>
            <a:extLst/>
          </a:lstStyle>
          <a:p>
            <a:endParaRPr lang="pl-PL"/>
          </a:p>
        </p:txBody>
      </p:sp>
      <p:sp>
        <p:nvSpPr>
          <p:cNvPr id="6" name="Symbol zastępczy numeru slajdu 5"/>
          <p:cNvSpPr>
            <a:spLocks noGrp="1"/>
          </p:cNvSpPr>
          <p:nvPr>
            <p:ph type="sldNum" sz="quarter" idx="12"/>
          </p:nvPr>
        </p:nvSpPr>
        <p:spPr/>
        <p:txBody>
          <a:bodyPr/>
          <a:lstStyle>
            <a:extLst/>
          </a:lstStyle>
          <a:p>
            <a:fld id="{68256C9C-5BC1-4093-838A-7C7D12DDD651}"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Dowolny kształt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Dowolny kształt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Trójkąt prostokątny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Łącznik prosty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Symbol zastępczy tytułu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pl-PL" smtClean="0"/>
              <a:t>Kliknij, aby edytować styl</a:t>
            </a:r>
            <a:endParaRPr kumimoji="0" lang="en-US"/>
          </a:p>
        </p:txBody>
      </p:sp>
      <p:sp>
        <p:nvSpPr>
          <p:cNvPr id="30" name="Symbol zastępczy tekstu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pl-PL" smtClean="0"/>
              <a:t>Kliknij, aby edytować style wzorca tekstu</a:t>
            </a:r>
          </a:p>
          <a:p>
            <a:pPr lvl="1" eaLnBrk="1" latinLnBrk="0" hangingPunct="1"/>
            <a:r>
              <a:rPr kumimoji="0" lang="pl-PL" smtClean="0"/>
              <a:t>Drugi poziom</a:t>
            </a:r>
          </a:p>
          <a:p>
            <a:pPr lvl="2" eaLnBrk="1" latinLnBrk="0" hangingPunct="1"/>
            <a:r>
              <a:rPr kumimoji="0" lang="pl-PL" smtClean="0"/>
              <a:t>Trzeci poziom</a:t>
            </a:r>
          </a:p>
          <a:p>
            <a:pPr lvl="3" eaLnBrk="1" latinLnBrk="0" hangingPunct="1"/>
            <a:r>
              <a:rPr kumimoji="0" lang="pl-PL" smtClean="0"/>
              <a:t>Czwarty poziom</a:t>
            </a:r>
          </a:p>
          <a:p>
            <a:pPr lvl="4" eaLnBrk="1" latinLnBrk="0" hangingPunct="1"/>
            <a:r>
              <a:rPr kumimoji="0" lang="pl-PL" smtClean="0"/>
              <a:t>Piąty poziom</a:t>
            </a:r>
            <a:endParaRPr kumimoji="0" lang="en-US"/>
          </a:p>
        </p:txBody>
      </p:sp>
      <p:sp>
        <p:nvSpPr>
          <p:cNvPr id="10" name="Symbol zastępczy daty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endParaRPr lang="pl-PL"/>
          </a:p>
        </p:txBody>
      </p:sp>
      <p:sp>
        <p:nvSpPr>
          <p:cNvPr id="22" name="Symbol zastępczy stopki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pl-PL"/>
          </a:p>
        </p:txBody>
      </p:sp>
      <p:sp>
        <p:nvSpPr>
          <p:cNvPr id="18" name="Symbol zastępczy numeru slajdu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F33A593F-B285-4EB5-925C-ED326B5BE3C9}" type="slidenum">
              <a:rPr lang="pl-PL" smtClean="0"/>
              <a:pPr/>
              <a:t>‹#›</a:t>
            </a:fld>
            <a:endParaRPr lang="pl-PL"/>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normAutofit fontScale="90000"/>
          </a:bodyPr>
          <a:lstStyle/>
          <a:p>
            <a:r>
              <a:rPr lang="pl-PL" sz="4400"/>
              <a:t>PROCEDURY POSTĘPOWANIA PRACOWNIKÓW SOSW</a:t>
            </a:r>
          </a:p>
        </p:txBody>
      </p:sp>
      <p:sp>
        <p:nvSpPr>
          <p:cNvPr id="2051" name="Rectangle 3"/>
          <p:cNvSpPr>
            <a:spLocks noGrp="1" noChangeArrowheads="1"/>
          </p:cNvSpPr>
          <p:nvPr>
            <p:ph type="subTitle" idx="1"/>
          </p:nvPr>
        </p:nvSpPr>
        <p:spPr/>
        <p:txBody>
          <a:bodyPr/>
          <a:lstStyle/>
          <a:p>
            <a:r>
              <a:rPr lang="pl-PL" dirty="0" smtClean="0"/>
              <a:t> </a:t>
            </a:r>
            <a:endParaRPr lang="pl-PL"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pPr marL="109728" indent="0">
              <a:buNone/>
            </a:pPr>
            <a:r>
              <a:rPr lang="pl-PL" dirty="0" smtClean="0"/>
              <a:t>- zwiększenie </a:t>
            </a:r>
            <a:r>
              <a:rPr lang="pl-PL" dirty="0"/>
              <a:t>poziomu bezpieczeństwa uczniów w szkole poprzez:  </a:t>
            </a:r>
            <a:r>
              <a:rPr lang="pl-PL" dirty="0" smtClean="0"/>
              <a:t> </a:t>
            </a:r>
            <a:endParaRPr lang="pl-PL" dirty="0"/>
          </a:p>
          <a:p>
            <a:r>
              <a:rPr lang="pl-PL" dirty="0"/>
              <a:t> wdrażanie zasad postępowania warunkujących bezpieczeństwo fizyczne i psychiczne dziecka, </a:t>
            </a:r>
            <a:endParaRPr lang="pl-PL" dirty="0" smtClean="0"/>
          </a:p>
          <a:p>
            <a:r>
              <a:rPr lang="pl-PL" dirty="0" smtClean="0"/>
              <a:t> </a:t>
            </a:r>
            <a:r>
              <a:rPr lang="pl-PL" dirty="0"/>
              <a:t> usystematyzowanie zasad postępowania wobec uczniów,  </a:t>
            </a:r>
            <a:endParaRPr lang="pl-PL" dirty="0" smtClean="0"/>
          </a:p>
          <a:p>
            <a:r>
              <a:rPr lang="pl-PL" dirty="0" smtClean="0"/>
              <a:t> </a:t>
            </a:r>
            <a:r>
              <a:rPr lang="pl-PL" dirty="0"/>
              <a:t>zwiększenie kontroli nad osobami wchodzącymi na teren szkoły, </a:t>
            </a:r>
            <a:endParaRPr lang="pl-PL" dirty="0" smtClean="0"/>
          </a:p>
          <a:p>
            <a:r>
              <a:rPr lang="pl-PL" dirty="0" smtClean="0"/>
              <a:t> </a:t>
            </a:r>
            <a:r>
              <a:rPr lang="pl-PL" dirty="0"/>
              <a:t> zapewnienie sprawnej organizacji pracy oraz przepływu informacji pomiędzy podmiotami odpowiedzialnymi za bezpieczeństwo na terenie szkoły.  </a:t>
            </a:r>
          </a:p>
          <a:p>
            <a:pPr marL="109728" indent="0">
              <a:buNone/>
            </a:pPr>
            <a:r>
              <a:rPr lang="pl-PL" dirty="0"/>
              <a:t> </a:t>
            </a:r>
          </a:p>
          <a:p>
            <a:r>
              <a:rPr lang="pl-PL" dirty="0"/>
              <a:t>Procedury dotyczą:  </a:t>
            </a:r>
          </a:p>
          <a:p>
            <a:pPr marL="109728" indent="0">
              <a:buNone/>
            </a:pPr>
            <a:r>
              <a:rPr lang="pl-PL" dirty="0"/>
              <a:t> </a:t>
            </a:r>
          </a:p>
          <a:p>
            <a:r>
              <a:rPr lang="pl-PL" dirty="0"/>
              <a:t> kadry zarządzającej,   nauczycieli,   rodziców/prawnych opiekunów uczniów,   uczniów,   pracowników administracji i obsługi. </a:t>
            </a:r>
          </a:p>
        </p:txBody>
      </p:sp>
      <p:sp>
        <p:nvSpPr>
          <p:cNvPr id="3" name="Tytuł 2"/>
          <p:cNvSpPr>
            <a:spLocks noGrp="1"/>
          </p:cNvSpPr>
          <p:nvPr>
            <p:ph type="title"/>
          </p:nvPr>
        </p:nvSpPr>
        <p:spPr/>
        <p:txBody>
          <a:bodyPr/>
          <a:lstStyle/>
          <a:p>
            <a:r>
              <a:rPr lang="pl-PL" dirty="0" smtClean="0"/>
              <a:t>Cel procedur; </a:t>
            </a:r>
            <a:endParaRPr lang="pl-PL" dirty="0"/>
          </a:p>
        </p:txBody>
      </p:sp>
    </p:spTree>
    <p:extLst>
      <p:ext uri="{BB962C8B-B14F-4D97-AF65-F5344CB8AC3E}">
        <p14:creationId xmlns:p14="http://schemas.microsoft.com/office/powerpoint/2010/main" val="24894521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85000" lnSpcReduction="20000"/>
          </a:bodyPr>
          <a:lstStyle/>
          <a:p>
            <a:pPr lvl="0" fontAlgn="base">
              <a:buFont typeface="Wingdings" panose="05000000000000000000" pitchFamily="2" charset="2"/>
              <a:buChar char="q"/>
            </a:pPr>
            <a:r>
              <a:rPr lang="pl-PL" sz="1600" u="sng" dirty="0"/>
              <a:t>Ustawa z dnia 26 października 1982 r. o postępowaniu w sprawach nieletnich</a:t>
            </a:r>
            <a:r>
              <a:rPr lang="pl-PL" sz="1600" dirty="0"/>
              <a:t>       /Dz. U. z 1982 r. Nr 35 poz. 228 z p. zm. - tekst jednolity Dz. z 2002 r. Nr 11 poz. 109         z późniejszymi  zmianami /   oraz przepisy wykonawcze w związku z ustawą /. </a:t>
            </a:r>
            <a:endParaRPr lang="pl-PL" sz="1600" dirty="0" smtClean="0"/>
          </a:p>
          <a:p>
            <a:pPr lvl="0" fontAlgn="base">
              <a:buFont typeface="Wingdings" panose="05000000000000000000" pitchFamily="2" charset="2"/>
              <a:buChar char="q"/>
            </a:pPr>
            <a:r>
              <a:rPr lang="pl-PL" sz="1600" dirty="0" smtClean="0"/>
              <a:t>Ustawa prawo oświatowe z 14 grudnia 2016 r.</a:t>
            </a:r>
          </a:p>
          <a:p>
            <a:pPr lvl="0" fontAlgn="base">
              <a:buFont typeface="Wingdings" panose="05000000000000000000" pitchFamily="2" charset="2"/>
              <a:buChar char="q"/>
            </a:pPr>
            <a:r>
              <a:rPr lang="pl-PL" sz="1600" dirty="0" smtClean="0"/>
              <a:t>Ustawa o działaniach antyterrorystycznych z 10 czerwca 2016 r.</a:t>
            </a:r>
          </a:p>
          <a:p>
            <a:pPr lvl="0" fontAlgn="base">
              <a:buFont typeface="Wingdings" panose="05000000000000000000" pitchFamily="2" charset="2"/>
              <a:buChar char="q"/>
            </a:pPr>
            <a:r>
              <a:rPr lang="pl-PL" sz="1600" dirty="0" smtClean="0"/>
              <a:t>Ustawa Karta Nauczyciela z dnia 26 stycznia 1982 r. </a:t>
            </a:r>
          </a:p>
          <a:p>
            <a:pPr>
              <a:buFont typeface="Wingdings" panose="05000000000000000000" pitchFamily="2" charset="2"/>
              <a:buChar char="q"/>
            </a:pPr>
            <a:r>
              <a:rPr lang="pl-PL" sz="1600" u="sng" dirty="0" smtClean="0"/>
              <a:t>Ustawa o przeciwdziałaniu narkomanii</a:t>
            </a:r>
            <a:r>
              <a:rPr lang="pl-PL" sz="1600" dirty="0" smtClean="0"/>
              <a:t> z dnia 29 lipca 2005 r</a:t>
            </a:r>
            <a:r>
              <a:rPr lang="pl-PL" sz="1600" dirty="0"/>
              <a:t>. 	(Dz. </a:t>
            </a:r>
            <a:r>
              <a:rPr lang="pl-PL" sz="1600" dirty="0" smtClean="0"/>
              <a:t>U</a:t>
            </a:r>
            <a:r>
              <a:rPr lang="pl-PL" sz="1600" dirty="0"/>
              <a:t>.  z </a:t>
            </a:r>
            <a:r>
              <a:rPr lang="pl-PL" sz="1600" dirty="0" smtClean="0"/>
              <a:t>2005 r</a:t>
            </a:r>
            <a:r>
              <a:rPr lang="pl-PL" sz="1600" dirty="0"/>
              <a:t>. </a:t>
            </a:r>
            <a:r>
              <a:rPr lang="pl-PL" sz="1600" dirty="0" smtClean="0"/>
              <a:t>Nr 179</a:t>
            </a:r>
            <a:r>
              <a:rPr lang="pl-PL" sz="1600" dirty="0"/>
              <a:t>, </a:t>
            </a:r>
            <a:r>
              <a:rPr lang="pl-PL" sz="1600" dirty="0" smtClean="0"/>
              <a:t>poz</a:t>
            </a:r>
            <a:r>
              <a:rPr lang="pl-PL" sz="1600" dirty="0"/>
              <a:t>. </a:t>
            </a:r>
            <a:r>
              <a:rPr lang="pl-PL" sz="1600" dirty="0" smtClean="0"/>
              <a:t>1485</a:t>
            </a:r>
            <a:r>
              <a:rPr lang="pl-PL" sz="1600" dirty="0"/>
              <a:t>; </a:t>
            </a:r>
            <a:r>
              <a:rPr lang="pl-PL" sz="1600" dirty="0" smtClean="0"/>
              <a:t>z </a:t>
            </a:r>
            <a:r>
              <a:rPr lang="pl-PL" sz="1600" dirty="0"/>
              <a:t>	późniejszymi 	zmianami). 	Ostatnia 	zmiana: Ustawa z dnia 8 października 2010 r. o zmianie ustawy o przeciwdziałaniu narkomanii oraz ustawy </a:t>
            </a:r>
            <a:r>
              <a:rPr lang="pl-PL" sz="1600" u="sng" dirty="0"/>
              <a:t>o Państwowej Inspekcji Sanitarnej </a:t>
            </a:r>
            <a:r>
              <a:rPr lang="pl-PL" sz="1600" dirty="0"/>
              <a:t>(Dz. U. 2010 r. Nr 213, poz.1396) ‐ data wejścia w życie i obowiązywania – 27 listopada 2010 r</a:t>
            </a:r>
            <a:r>
              <a:rPr lang="pl-PL" sz="1600" dirty="0" smtClean="0"/>
              <a:t>.</a:t>
            </a:r>
          </a:p>
          <a:p>
            <a:pPr>
              <a:buFont typeface="Wingdings" panose="05000000000000000000" pitchFamily="2" charset="2"/>
              <a:buChar char="q"/>
            </a:pPr>
            <a:r>
              <a:rPr lang="pl-PL" sz="1600" dirty="0"/>
              <a:t> </a:t>
            </a:r>
            <a:r>
              <a:rPr lang="pl-PL" sz="1600" u="sng" dirty="0"/>
              <a:t>Ustawa z dnia 7 września </a:t>
            </a:r>
            <a:r>
              <a:rPr lang="pl-PL" sz="1600" u="sng" dirty="0" err="1"/>
              <a:t>1991r</a:t>
            </a:r>
            <a:r>
              <a:rPr lang="pl-PL" sz="1600" u="sng" dirty="0"/>
              <a:t>. o systemie oświaty </a:t>
            </a:r>
            <a:r>
              <a:rPr lang="pl-PL" sz="1600" dirty="0"/>
              <a:t>/Dz. U. z 1996 r. Nr 67, poz. 329        z  późniejszymi  zmianami/ </a:t>
            </a:r>
          </a:p>
          <a:p>
            <a:pPr>
              <a:buFont typeface="Wingdings" panose="05000000000000000000" pitchFamily="2" charset="2"/>
              <a:buChar char="q"/>
            </a:pPr>
            <a:r>
              <a:rPr lang="pl-PL" sz="1600" u="sng" dirty="0"/>
              <a:t>Rozporządzenie Ministra Edukacji Narodowej i Sportu w sprawie bezpieczeństwa   i higieny w publicznych i niepublicznych szkołach i placówkach z dnia 31 grudnia 2002 r.</a:t>
            </a:r>
            <a:r>
              <a:rPr lang="pl-PL" sz="1600" dirty="0"/>
              <a:t> (Dz. U. z 2003 Nr 6, poz. 69 z </a:t>
            </a:r>
            <a:r>
              <a:rPr lang="pl-PL" sz="1600" dirty="0" err="1"/>
              <a:t>późn</a:t>
            </a:r>
            <a:r>
              <a:rPr lang="pl-PL" sz="1600" dirty="0"/>
              <a:t>. zm.). Ostatnia zmiana: Rozporządzenie Ministra Edukacji Narodowej z dnia 22 lipca 2011 r. zmieniające rozporządzenie w sprawie bezpieczeństwa i higieny w publicznych i niepublicznych szkołach i placówkach – D. U. Nr 161, poz. 968)</a:t>
            </a:r>
          </a:p>
          <a:p>
            <a:pPr>
              <a:buFont typeface="Wingdings" panose="05000000000000000000" pitchFamily="2" charset="2"/>
              <a:buChar char="q"/>
            </a:pPr>
            <a:r>
              <a:rPr lang="pl-PL" sz="1600" u="sng" dirty="0"/>
              <a:t>Rozporządzenie Ministra Zdrowia z dnia 26 sierpnia 2009 r. w sprawie przygotowania nauczycieli do prowadzenia zajęć  edukacyjnych w zakresie udzielania pierwszej pomocy </a:t>
            </a:r>
            <a:r>
              <a:rPr lang="pl-PL" sz="1600" dirty="0"/>
              <a:t>(Dz. U. z 2009 r. Nr 139, poz. 1132)</a:t>
            </a:r>
          </a:p>
          <a:p>
            <a:pPr>
              <a:buFont typeface="Wingdings" panose="05000000000000000000" pitchFamily="2" charset="2"/>
              <a:buChar char="q"/>
            </a:pPr>
            <a:endParaRPr lang="pl-PL" sz="1600" dirty="0"/>
          </a:p>
          <a:p>
            <a:pPr marL="109728" indent="0">
              <a:buNone/>
            </a:pPr>
            <a:endParaRPr lang="pl-PL" dirty="0"/>
          </a:p>
        </p:txBody>
      </p:sp>
      <p:sp>
        <p:nvSpPr>
          <p:cNvPr id="3" name="Tytuł 2"/>
          <p:cNvSpPr>
            <a:spLocks noGrp="1"/>
          </p:cNvSpPr>
          <p:nvPr>
            <p:ph type="title"/>
          </p:nvPr>
        </p:nvSpPr>
        <p:spPr/>
        <p:txBody>
          <a:bodyPr>
            <a:normAutofit fontScale="90000"/>
          </a:bodyPr>
          <a:lstStyle/>
          <a:p>
            <a:r>
              <a:rPr lang="pl-PL" dirty="0">
                <a:effectLst/>
              </a:rPr>
              <a:t>Podstawy prawne stosowanych procedur</a:t>
            </a:r>
            <a:r>
              <a:rPr lang="pl-PL" b="0" dirty="0">
                <a:effectLst/>
              </a:rPr>
              <a:t> </a:t>
            </a:r>
            <a:r>
              <a:rPr lang="pl-PL" dirty="0">
                <a:effectLst/>
              </a:rPr>
              <a:t>w SOSW nr 3 Bydgoszcz</a:t>
            </a:r>
            <a:r>
              <a:rPr lang="pl-PL" b="0" dirty="0">
                <a:effectLst/>
              </a:rPr>
              <a:t> .</a:t>
            </a:r>
            <a:endParaRPr lang="pl-PL" dirty="0">
              <a:effectLst/>
            </a:endParaRPr>
          </a:p>
        </p:txBody>
      </p:sp>
    </p:spTree>
    <p:extLst>
      <p:ext uri="{BB962C8B-B14F-4D97-AF65-F5344CB8AC3E}">
        <p14:creationId xmlns:p14="http://schemas.microsoft.com/office/powerpoint/2010/main" val="14242909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a:bodyPr>
          <a:lstStyle/>
          <a:p>
            <a:r>
              <a:rPr lang="pl-PL" sz="1200" u="sng" dirty="0" smtClean="0"/>
              <a:t>Ustawa </a:t>
            </a:r>
            <a:r>
              <a:rPr lang="pl-PL" sz="1200" u="sng" dirty="0"/>
              <a:t>Kodeks Postępowania Cywilnego z dnia 17 listopada 1964 </a:t>
            </a:r>
            <a:r>
              <a:rPr lang="pl-PL" sz="1200" dirty="0"/>
              <a:t>r. (Dz. U. z dnia 1 grudnia 1964 r., Nr 43 poz. 296). Ostatnia zmiana: Ustawa z dnia 16 września 2011 roku o zmianie ustawy  ‐ Kodeks </a:t>
            </a:r>
            <a:r>
              <a:rPr lang="pl-PL" sz="1200" dirty="0" smtClean="0"/>
              <a:t>postępowania </a:t>
            </a:r>
            <a:r>
              <a:rPr lang="pl-PL" sz="1200" dirty="0"/>
              <a:t>cywilnego oraz niektórych </a:t>
            </a:r>
            <a:r>
              <a:rPr lang="pl-PL" sz="1200" dirty="0" smtClean="0"/>
              <a:t>innych </a:t>
            </a:r>
            <a:r>
              <a:rPr lang="pl-PL" sz="1200" dirty="0"/>
              <a:t>ustaw. Tekst jednolity obowiązuje od 3 maja 2012</a:t>
            </a:r>
            <a:r>
              <a:rPr lang="pl-PL" sz="1200" dirty="0" smtClean="0"/>
              <a:t>.  </a:t>
            </a:r>
          </a:p>
          <a:p>
            <a:r>
              <a:rPr lang="pl-PL" sz="1200" u="sng" dirty="0"/>
              <a:t>Ustawie o ochronie zdrowia przed następstwami używania tytoniu i wyrobów tytoniowych z dnia 9 listopada 1995 r</a:t>
            </a:r>
            <a:r>
              <a:rPr lang="pl-PL" sz="1200" dirty="0"/>
              <a:t>. (tekst jednolity  ‐  Dz. U. z 1996 r. Nr 10, poz. 55;   z </a:t>
            </a:r>
            <a:r>
              <a:rPr lang="pl-PL" sz="1200" dirty="0" err="1"/>
              <a:t>późn</a:t>
            </a:r>
            <a:r>
              <a:rPr lang="pl-PL" sz="1200" dirty="0"/>
              <a:t>. zm.) Ostatnia nowelizacja z dnia 8 kwietnia 2010 r.  ‐  o zmianie ustawy   o ochronie zdrowia przed następstwami używania tytoniu i wyrobów tytoniowych oraz ustawy o Państwowej Inspekcji Sanitarnej (Dz. U. z 2010 r. Nr 81, poz. 529</a:t>
            </a:r>
            <a:r>
              <a:rPr lang="pl-PL" sz="1200" dirty="0" smtClean="0"/>
              <a:t>).   </a:t>
            </a:r>
          </a:p>
          <a:p>
            <a:r>
              <a:rPr lang="pl-PL" sz="1200" u="sng" dirty="0"/>
              <a:t>Ustawa z dnia 26 października 1982 r. o wychowaniu w trzeźwości i przeciwdziałaniu alkoholizmowi </a:t>
            </a:r>
            <a:r>
              <a:rPr lang="pl-PL" sz="1200" dirty="0"/>
              <a:t>(tekst jednolity: Dz. U. 2007 r. Nr 70, poz. 473 z późniejszymi zmianami  ‐  ostania zmiana: Ustawa z 16 lipca 2009 r. o zmianie ustawy o wychowaniu w trzeźwości i przeciwdziałaniu alkoholizmowi Dz. U. z 2009 r. Nr 144, poz. 1175</a:t>
            </a:r>
            <a:r>
              <a:rPr lang="pl-PL" sz="1200" dirty="0" smtClean="0"/>
              <a:t>),</a:t>
            </a:r>
          </a:p>
          <a:p>
            <a:r>
              <a:rPr lang="pl-PL" sz="1200" u="sng" dirty="0"/>
              <a:t>Ustawie o przeciwdziałaniu narkomanii z dnia 29 lipca 2005 r. </a:t>
            </a:r>
            <a:r>
              <a:rPr lang="pl-PL" sz="1200" dirty="0"/>
              <a:t>(Dz. U.   z 2005 r. Nr 179, poz. 1485; z późniejszymi zmianami). Ostatnia zmiana: Ustawa z dnia 8 października 2010 r. o zmianie ustawy o przeciwdziałaniu narkomanii oraz ustawy o Państwowej Inspekcji Sanitarnej (Dz. U. 2010 r. Nr 213, </a:t>
            </a:r>
            <a:r>
              <a:rPr lang="pl-PL" sz="1200" dirty="0" err="1"/>
              <a:t>poz.1396</a:t>
            </a:r>
            <a:r>
              <a:rPr lang="pl-PL" sz="1200" dirty="0"/>
              <a:t>) ‐ data wejścia w życie i obowiązywania – 27 listopada 2010 r.     </a:t>
            </a:r>
          </a:p>
          <a:p>
            <a:r>
              <a:rPr lang="pl-PL" sz="1200" u="sng" dirty="0"/>
              <a:t>Ustawa z dnia 26 kwietnia 2007 r. o zarządzaniu kryzysowym </a:t>
            </a:r>
            <a:r>
              <a:rPr lang="pl-PL" sz="1200" dirty="0"/>
              <a:t>(Dz. U. z 2007 r. Nr 89, poz. 590 z późniejszymi zmianami). Ostatnia zmiana: Ustawa z dnia 17 lipca 2009 r.   o zmianie ustawy o zarządzaniu kryzysowym (Dz. U. 2009 r. Nr 131, </a:t>
            </a:r>
            <a:r>
              <a:rPr lang="pl-PL" sz="1200" dirty="0" err="1"/>
              <a:t>poz.1076</a:t>
            </a:r>
            <a:r>
              <a:rPr lang="pl-PL" sz="1200" dirty="0"/>
              <a:t>)  </a:t>
            </a:r>
          </a:p>
          <a:p>
            <a:r>
              <a:rPr lang="pl-PL" sz="1200" u="sng" dirty="0"/>
              <a:t>Rozporządzenie Ministra Edukacji Narodowej i Sportu z dnia 31 stycznia 2003 r.   w sprawie szczegółowych form działalności wychowawczej i zapobiegawczej wśród dzieci i młodzieży zagrożonych uzależnieniem </a:t>
            </a:r>
            <a:r>
              <a:rPr lang="pl-PL" sz="1200" dirty="0"/>
              <a:t>(Dz. U. z 2003 r. Nr 26, poz. 226) </a:t>
            </a:r>
          </a:p>
        </p:txBody>
      </p:sp>
    </p:spTree>
    <p:extLst>
      <p:ext uri="{BB962C8B-B14F-4D97-AF65-F5344CB8AC3E}">
        <p14:creationId xmlns:p14="http://schemas.microsoft.com/office/powerpoint/2010/main" val="3642529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92500" lnSpcReduction="20000"/>
          </a:bodyPr>
          <a:lstStyle/>
          <a:p>
            <a:r>
              <a:rPr lang="pl-PL" sz="1900" u="sng" dirty="0"/>
              <a:t>Kodeks Karny </a:t>
            </a:r>
            <a:r>
              <a:rPr lang="pl-PL" sz="1900" dirty="0"/>
              <a:t>(Dz. U. z dnia 2 sierpnia 1997 r., Nr 88, poz. 553 z </a:t>
            </a:r>
            <a:r>
              <a:rPr lang="pl-PL" sz="1900" dirty="0" err="1"/>
              <a:t>późn</a:t>
            </a:r>
            <a:r>
              <a:rPr lang="pl-PL" sz="1900" dirty="0"/>
              <a:t>. zm.)   </a:t>
            </a:r>
          </a:p>
          <a:p>
            <a:r>
              <a:rPr lang="pl-PL" sz="1900" dirty="0"/>
              <a:t>Ustawa z dnia 6 czerwca 1997 r. ‐ </a:t>
            </a:r>
            <a:r>
              <a:rPr lang="pl-PL" sz="1900" u="sng" dirty="0"/>
              <a:t>Kodeks postępowania karnego. </a:t>
            </a:r>
            <a:r>
              <a:rPr lang="pl-PL" sz="1900" dirty="0"/>
              <a:t>(Dz. U. z 1997 r., Nr 89, poz. 555,  z późniejszymi zmianami).  </a:t>
            </a:r>
          </a:p>
          <a:p>
            <a:r>
              <a:rPr lang="pl-PL" sz="1900" u="sng" dirty="0"/>
              <a:t>Ustawa z dnia 29 lipca 2005 r. o przeciwdziałaniu przemocy w rodzinie </a:t>
            </a:r>
            <a:r>
              <a:rPr lang="pl-PL" sz="1900" dirty="0"/>
              <a:t>(Dz. U. z 2005 r. Nr 180, poz. 1493 z późniejszymi zmianami). Ostatnia zmiana: Ustawa z dnia 10 czerwca 2010 r. o zmianie ustawy o przeciwdziałaniu przemocy w rodzinie oraz niektórych innych ustaw (Dz. U. 2010 r. Nr 125, </a:t>
            </a:r>
            <a:r>
              <a:rPr lang="pl-PL" sz="1900" dirty="0" err="1"/>
              <a:t>poz.842</a:t>
            </a:r>
            <a:r>
              <a:rPr lang="pl-PL" sz="1900" dirty="0"/>
              <a:t>) – data wejścia w życie i obowiązywania – 1 sierpnia 2010 r.  </a:t>
            </a:r>
          </a:p>
          <a:p>
            <a:r>
              <a:rPr lang="pl-PL" sz="1900" u="sng" dirty="0"/>
              <a:t>Ustawa z dnia 15 kwietnia 2011 r. o systemie informacji oświatowej </a:t>
            </a:r>
            <a:r>
              <a:rPr lang="pl-PL" sz="1900" dirty="0"/>
              <a:t>(Dz. U. z 2011 nr 139, poz. 814). Data wejścia w życie i obowiązywania – 30 kwietnia </a:t>
            </a:r>
            <a:r>
              <a:rPr lang="pl-PL" sz="1900" dirty="0" err="1"/>
              <a:t>2012r</a:t>
            </a:r>
            <a:r>
              <a:rPr lang="pl-PL" sz="1900" dirty="0" smtClean="0"/>
              <a:t>.</a:t>
            </a:r>
          </a:p>
          <a:p>
            <a:r>
              <a:rPr lang="pl-PL" sz="1900" u="sng" dirty="0"/>
              <a:t>Zarządzenie Komendanta Głównego Policji Nr 1619 z dnia 3 listopada 2010</a:t>
            </a:r>
            <a:r>
              <a:rPr lang="pl-PL" sz="1900" dirty="0"/>
              <a:t> r. w sprawie metod i form wykonywania zadań  przez policjantów w zakresie przeciwdziałania demoralizacji i przestępczości nieletnich oraz działań podejmowanych na rzecz małoletnich   (Dz. Urzędowy </a:t>
            </a:r>
            <a:r>
              <a:rPr lang="pl-PL" sz="1900" dirty="0" err="1"/>
              <a:t>KGP</a:t>
            </a:r>
            <a:r>
              <a:rPr lang="pl-PL" sz="1900" dirty="0"/>
              <a:t> z dnia 12 listopada 2012 r., Nr 11)</a:t>
            </a:r>
          </a:p>
          <a:p>
            <a:endParaRPr lang="pl-PL" dirty="0"/>
          </a:p>
          <a:p>
            <a:endParaRPr lang="pl-PL" dirty="0"/>
          </a:p>
        </p:txBody>
      </p:sp>
    </p:spTree>
    <p:extLst>
      <p:ext uri="{BB962C8B-B14F-4D97-AF65-F5344CB8AC3E}">
        <p14:creationId xmlns:p14="http://schemas.microsoft.com/office/powerpoint/2010/main" val="35688716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lstStyle/>
          <a:p>
            <a:endParaRPr lang="pl-PL" dirty="0"/>
          </a:p>
        </p:txBody>
      </p:sp>
      <p:sp>
        <p:nvSpPr>
          <p:cNvPr id="3" name="Tytuł 2"/>
          <p:cNvSpPr>
            <a:spLocks noGrp="1"/>
          </p:cNvSpPr>
          <p:nvPr>
            <p:ph type="title"/>
          </p:nvPr>
        </p:nvSpPr>
        <p:spPr/>
        <p:txBody>
          <a:bodyPr/>
          <a:lstStyle/>
          <a:p>
            <a:r>
              <a:rPr lang="pl-PL" dirty="0" smtClean="0"/>
              <a:t>PROCEDURY </a:t>
            </a:r>
            <a:r>
              <a:rPr lang="pl-PL" dirty="0"/>
              <a:t> </a:t>
            </a:r>
            <a:r>
              <a:rPr lang="pl-PL" dirty="0" smtClean="0"/>
              <a:t>ogólne ;</a:t>
            </a:r>
            <a:endParaRPr lang="pl-PL" dirty="0"/>
          </a:p>
        </p:txBody>
      </p:sp>
    </p:spTree>
    <p:extLst>
      <p:ext uri="{BB962C8B-B14F-4D97-AF65-F5344CB8AC3E}">
        <p14:creationId xmlns:p14="http://schemas.microsoft.com/office/powerpoint/2010/main" val="34846880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a:bodyPr>
          <a:lstStyle/>
          <a:p>
            <a:pPr marL="109728" indent="0">
              <a:buNone/>
            </a:pPr>
            <a:r>
              <a:rPr lang="pl-PL" sz="1600" dirty="0" smtClean="0"/>
              <a:t> </a:t>
            </a:r>
            <a:r>
              <a:rPr lang="pl-PL" sz="1600" b="1" u="sng" dirty="0"/>
              <a:t>N</a:t>
            </a:r>
            <a:r>
              <a:rPr lang="pl-PL" sz="1600" b="1" u="sng" dirty="0" smtClean="0"/>
              <a:t>auczyciel </a:t>
            </a:r>
            <a:r>
              <a:rPr lang="pl-PL" sz="1600" dirty="0"/>
              <a:t>powinien </a:t>
            </a:r>
            <a:r>
              <a:rPr lang="pl-PL" sz="1600" dirty="0" smtClean="0"/>
              <a:t>podjąć następujące </a:t>
            </a:r>
            <a:r>
              <a:rPr lang="pl-PL" sz="1600" dirty="0"/>
              <a:t>kroki:</a:t>
            </a:r>
          </a:p>
          <a:p>
            <a:pPr marL="109728" indent="0">
              <a:buNone/>
            </a:pPr>
            <a:r>
              <a:rPr lang="pl-PL" sz="1600" dirty="0"/>
              <a:t>1. Przekazać uzyskaną informację wychowawcy klasy.</a:t>
            </a:r>
          </a:p>
          <a:p>
            <a:pPr marL="109728" indent="0">
              <a:buNone/>
            </a:pPr>
            <a:r>
              <a:rPr lang="pl-PL" sz="1600" dirty="0"/>
              <a:t>2. Wychowawca informuje o fakcie pedagoga/psychologa szkolnego i dyrektora szkoły.</a:t>
            </a:r>
          </a:p>
          <a:p>
            <a:pPr marL="109728" indent="0">
              <a:buNone/>
            </a:pPr>
            <a:r>
              <a:rPr lang="pl-PL" sz="1600" dirty="0"/>
              <a:t>3</a:t>
            </a:r>
            <a:r>
              <a:rPr lang="pl-PL" sz="1600" b="1" u="sng" dirty="0"/>
              <a:t>. Wychowawca </a:t>
            </a:r>
            <a:r>
              <a:rPr lang="pl-PL" sz="1600" dirty="0"/>
              <a:t>wzywa do szkoły rodziców (prawnych opiekunów) ucznia i </a:t>
            </a:r>
            <a:r>
              <a:rPr lang="pl-PL" sz="1600" dirty="0" smtClean="0"/>
              <a:t>przekazuje im </a:t>
            </a:r>
            <a:r>
              <a:rPr lang="pl-PL" sz="1600" dirty="0"/>
              <a:t>uzyskaną informację</a:t>
            </a:r>
            <a:r>
              <a:rPr lang="pl-PL" sz="1600" dirty="0" smtClean="0"/>
              <a:t>.</a:t>
            </a:r>
          </a:p>
          <a:p>
            <a:pPr marL="109728" indent="0">
              <a:buNone/>
            </a:pPr>
            <a:r>
              <a:rPr lang="pl-PL" sz="1600" dirty="0" smtClean="0"/>
              <a:t> - Przeprowadza </a:t>
            </a:r>
            <a:r>
              <a:rPr lang="pl-PL" sz="1600" dirty="0"/>
              <a:t>rozmowę z rodzicami oraz uczniem w ich</a:t>
            </a:r>
          </a:p>
          <a:p>
            <a:pPr marL="109728" indent="0">
              <a:buNone/>
            </a:pPr>
            <a:r>
              <a:rPr lang="pl-PL" sz="1600" dirty="0"/>
              <a:t>obecności</a:t>
            </a:r>
            <a:r>
              <a:rPr lang="pl-PL" sz="1600" dirty="0" smtClean="0"/>
              <a:t>.</a:t>
            </a:r>
          </a:p>
          <a:p>
            <a:pPr marL="109728" indent="0">
              <a:buNone/>
            </a:pPr>
            <a:r>
              <a:rPr lang="pl-PL" sz="1600" dirty="0" smtClean="0"/>
              <a:t>- </a:t>
            </a:r>
            <a:r>
              <a:rPr lang="pl-PL" sz="1600" dirty="0"/>
              <a:t>W przypadku potwierdzenia informacji zobowiązuje ucznia do </a:t>
            </a:r>
            <a:r>
              <a:rPr lang="pl-PL" sz="1600" dirty="0" smtClean="0"/>
              <a:t>zaniechania negatywnego </a:t>
            </a:r>
            <a:r>
              <a:rPr lang="pl-PL" sz="1600" dirty="0"/>
              <a:t>postępowania, rodziców zaś bezwzględnie do szczególnego </a:t>
            </a:r>
            <a:r>
              <a:rPr lang="pl-PL" sz="1600" dirty="0" smtClean="0"/>
              <a:t>nadzoru nad </a:t>
            </a:r>
            <a:r>
              <a:rPr lang="pl-PL" sz="1600" dirty="0"/>
              <a:t>dzieckiem. </a:t>
            </a:r>
            <a:endParaRPr lang="pl-PL" sz="1600" dirty="0" smtClean="0"/>
          </a:p>
          <a:p>
            <a:pPr marL="109728" indent="0">
              <a:buNone/>
            </a:pPr>
            <a:r>
              <a:rPr lang="pl-PL" sz="1600" dirty="0" smtClean="0"/>
              <a:t>-W </a:t>
            </a:r>
            <a:r>
              <a:rPr lang="pl-PL" sz="1600" dirty="0"/>
              <a:t>toku interwencji może zaproponować rodzicom </a:t>
            </a:r>
            <a:r>
              <a:rPr lang="pl-PL" sz="1600" dirty="0" smtClean="0"/>
              <a:t>skierowanie dziecka </a:t>
            </a:r>
            <a:r>
              <a:rPr lang="pl-PL" sz="1600" dirty="0"/>
              <a:t>do specjalistycznej placówki i udział w programie terapeutycznym.</a:t>
            </a:r>
          </a:p>
          <a:p>
            <a:endParaRPr lang="pl-PL" dirty="0"/>
          </a:p>
        </p:txBody>
      </p:sp>
      <p:sp>
        <p:nvSpPr>
          <p:cNvPr id="3" name="Tytuł 2"/>
          <p:cNvSpPr>
            <a:spLocks noGrp="1"/>
          </p:cNvSpPr>
          <p:nvPr>
            <p:ph type="title"/>
          </p:nvPr>
        </p:nvSpPr>
        <p:spPr/>
        <p:txBody>
          <a:bodyPr>
            <a:normAutofit fontScale="90000"/>
          </a:bodyPr>
          <a:lstStyle/>
          <a:p>
            <a:r>
              <a:rPr lang="pl-PL" sz="1800" dirty="0" smtClean="0">
                <a:solidFill>
                  <a:srgbClr val="FF0000"/>
                </a:solidFill>
              </a:rPr>
              <a:t> I W </a:t>
            </a:r>
            <a:r>
              <a:rPr lang="pl-PL" sz="1800" dirty="0">
                <a:solidFill>
                  <a:srgbClr val="FF0000"/>
                </a:solidFill>
              </a:rPr>
              <a:t>przypadku uzyskania informacji, że uczeń, który nie ukończył 18 lat, używa </a:t>
            </a:r>
            <a:r>
              <a:rPr lang="pl-PL" sz="1800" u="sng" dirty="0" smtClean="0">
                <a:solidFill>
                  <a:srgbClr val="FF0000"/>
                </a:solidFill>
              </a:rPr>
              <a:t>alkoholu lub </a:t>
            </a:r>
            <a:r>
              <a:rPr lang="pl-PL" sz="1800" u="sng" dirty="0">
                <a:solidFill>
                  <a:srgbClr val="FF0000"/>
                </a:solidFill>
              </a:rPr>
              <a:t>innych środków w celu wprowadzenia się w </a:t>
            </a:r>
            <a:r>
              <a:rPr lang="pl-PL" sz="1800" u="sng" dirty="0" smtClean="0">
                <a:solidFill>
                  <a:srgbClr val="FF0000"/>
                </a:solidFill>
              </a:rPr>
              <a:t>stan </a:t>
            </a:r>
            <a:r>
              <a:rPr lang="pl-PL" sz="1800" u="sng" dirty="0">
                <a:solidFill>
                  <a:srgbClr val="FF0000"/>
                </a:solidFill>
              </a:rPr>
              <a:t>odurzenia</a:t>
            </a:r>
            <a:r>
              <a:rPr lang="pl-PL" sz="1800" dirty="0">
                <a:solidFill>
                  <a:srgbClr val="FF0000"/>
                </a:solidFill>
              </a:rPr>
              <a:t>, uprawia nierząd </a:t>
            </a:r>
            <a:r>
              <a:rPr lang="pl-PL" sz="1800" dirty="0" smtClean="0">
                <a:solidFill>
                  <a:srgbClr val="FF0000"/>
                </a:solidFill>
              </a:rPr>
              <a:t>bądź przejawia </a:t>
            </a:r>
            <a:r>
              <a:rPr lang="pl-PL" sz="1800" dirty="0">
                <a:solidFill>
                  <a:srgbClr val="FF0000"/>
                </a:solidFill>
              </a:rPr>
              <a:t>inne zachowania świadczące o </a:t>
            </a:r>
            <a:r>
              <a:rPr lang="pl-PL" sz="1800" dirty="0" smtClean="0">
                <a:solidFill>
                  <a:srgbClr val="FF0000"/>
                </a:solidFill>
              </a:rPr>
              <a:t>demoralizacji;</a:t>
            </a:r>
            <a:endParaRPr lang="pl-PL" dirty="0">
              <a:solidFill>
                <a:srgbClr val="FF0000"/>
              </a:solidFill>
            </a:endParaRPr>
          </a:p>
        </p:txBody>
      </p:sp>
    </p:spTree>
    <p:extLst>
      <p:ext uri="{BB962C8B-B14F-4D97-AF65-F5344CB8AC3E}">
        <p14:creationId xmlns:p14="http://schemas.microsoft.com/office/powerpoint/2010/main" val="27010086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47500" lnSpcReduction="20000"/>
          </a:bodyPr>
          <a:lstStyle/>
          <a:p>
            <a:pPr marL="109728" indent="0">
              <a:buNone/>
            </a:pPr>
            <a:r>
              <a:rPr lang="pl-PL" dirty="0" smtClean="0"/>
              <a:t>4. </a:t>
            </a:r>
            <a:r>
              <a:rPr lang="pl-PL" b="1" dirty="0" smtClean="0"/>
              <a:t>Jeżeli </a:t>
            </a:r>
            <a:r>
              <a:rPr lang="pl-PL" b="1" dirty="0"/>
              <a:t>rodzice odmawiają współpracy lub nie stawiają się do szkoły</a:t>
            </a:r>
            <a:r>
              <a:rPr lang="pl-PL" dirty="0"/>
              <a:t>, a nadal</a:t>
            </a:r>
          </a:p>
          <a:p>
            <a:pPr marL="109728" indent="0">
              <a:buNone/>
            </a:pPr>
            <a:r>
              <a:rPr lang="pl-PL" dirty="0"/>
              <a:t>z wiarygodnych źródeł napływają informacje o przejawach demoralizacji ich dziecka,</a:t>
            </a:r>
          </a:p>
          <a:p>
            <a:r>
              <a:rPr lang="pl-PL" u="sng" dirty="0"/>
              <a:t>dyrektor szkoły pisemnie powiadamia o zaistniałej sytuacji sąd rodzinny lub policję</a:t>
            </a:r>
          </a:p>
          <a:p>
            <a:r>
              <a:rPr lang="pl-PL" dirty="0"/>
              <a:t>(specjalistę ds. nieletnich).</a:t>
            </a:r>
          </a:p>
          <a:p>
            <a:pPr marL="109728" indent="0">
              <a:buNone/>
            </a:pPr>
            <a:r>
              <a:rPr lang="pl-PL" dirty="0"/>
              <a:t>5. </a:t>
            </a:r>
            <a:r>
              <a:rPr lang="pl-PL" b="1" dirty="0"/>
              <a:t>Podobnie w sytuacji, gdy szkoła wykorzysta wszystkie dostępne jej środki</a:t>
            </a:r>
          </a:p>
          <a:p>
            <a:pPr marL="109728" indent="0">
              <a:buNone/>
            </a:pPr>
            <a:r>
              <a:rPr lang="pl-PL" dirty="0"/>
              <a:t>oddziaływań wychowawczych (rozmowa z rodzicami, ostrzeżenie ucznia, spotkania</a:t>
            </a:r>
          </a:p>
          <a:p>
            <a:pPr marL="109728" indent="0">
              <a:buNone/>
            </a:pPr>
            <a:r>
              <a:rPr lang="pl-PL" dirty="0"/>
              <a:t>z pedagogiem, psychologiem itp.), a ich zastosowanie nie przynosi oczekiwanych</a:t>
            </a:r>
          </a:p>
          <a:p>
            <a:pPr marL="109728" indent="0">
              <a:buNone/>
            </a:pPr>
            <a:r>
              <a:rPr lang="pl-PL" dirty="0"/>
              <a:t>rezultatów, dyrektor szkoły powiadamia sąd rodzinny lub policję</a:t>
            </a:r>
            <a:r>
              <a:rPr lang="pl-PL" dirty="0" smtClean="0"/>
              <a:t>.</a:t>
            </a:r>
          </a:p>
          <a:p>
            <a:pPr marL="109728" indent="0">
              <a:buNone/>
            </a:pPr>
            <a:r>
              <a:rPr lang="pl-PL" dirty="0" smtClean="0"/>
              <a:t> </a:t>
            </a:r>
            <a:r>
              <a:rPr lang="pl-PL" dirty="0"/>
              <a:t>Dalszy </a:t>
            </a:r>
            <a:r>
              <a:rPr lang="pl-PL" dirty="0" smtClean="0"/>
              <a:t>tok postępowania </a:t>
            </a:r>
            <a:r>
              <a:rPr lang="pl-PL" dirty="0"/>
              <a:t>leży w kompetencjach tych instytucji.</a:t>
            </a:r>
          </a:p>
          <a:p>
            <a:pPr marL="109728" indent="0">
              <a:buNone/>
            </a:pPr>
            <a:r>
              <a:rPr lang="pl-PL" dirty="0"/>
              <a:t>6. </a:t>
            </a:r>
            <a:r>
              <a:rPr lang="pl-PL" b="1" u="sng" dirty="0"/>
              <a:t>Jeżeli zachowania świadczące o demoralizacji przejawia uczeń, który ukończył 18 lat,</a:t>
            </a:r>
          </a:p>
          <a:p>
            <a:pPr marL="109728" indent="0">
              <a:buNone/>
            </a:pPr>
            <a:r>
              <a:rPr lang="pl-PL" dirty="0"/>
              <a:t>a nie jest to udział w działalności grup przestępczych czy popełnienie przestępstwa,</a:t>
            </a:r>
          </a:p>
          <a:p>
            <a:pPr marL="109728" indent="0">
              <a:buNone/>
            </a:pPr>
            <a:r>
              <a:rPr lang="pl-PL" dirty="0"/>
              <a:t>to postępowanie nauczyciela powinno być określone przez wewnętrzny regulamin</a:t>
            </a:r>
          </a:p>
          <a:p>
            <a:pPr marL="109728" indent="0">
              <a:buNone/>
            </a:pPr>
            <a:r>
              <a:rPr lang="pl-PL" dirty="0"/>
              <a:t>szkoły</a:t>
            </a:r>
            <a:r>
              <a:rPr lang="pl-PL" dirty="0" smtClean="0"/>
              <a:t>.</a:t>
            </a:r>
          </a:p>
          <a:p>
            <a:pPr marL="109728" indent="0">
              <a:buNone/>
            </a:pPr>
            <a:r>
              <a:rPr lang="pl-PL" dirty="0"/>
              <a:t>7. </a:t>
            </a:r>
            <a:r>
              <a:rPr lang="pl-PL" u="sng" dirty="0"/>
              <a:t>W przypadku uzyskania informacji o popełnieniu przez ucznia, który ukończył 17 lat,</a:t>
            </a:r>
          </a:p>
          <a:p>
            <a:pPr marL="109728" indent="0">
              <a:buNone/>
            </a:pPr>
            <a:r>
              <a:rPr lang="pl-PL" u="sng" dirty="0"/>
              <a:t>przestępstwa ściganego z urzędu lub jego udziału w działalności grup przestępczych</a:t>
            </a:r>
            <a:r>
              <a:rPr lang="pl-PL" dirty="0"/>
              <a:t>,</a:t>
            </a:r>
          </a:p>
          <a:p>
            <a:pPr marL="109728" indent="0">
              <a:buNone/>
            </a:pPr>
            <a:r>
              <a:rPr lang="pl-PL" dirty="0"/>
              <a:t>zgodnie z art. 304 par. 2 kodeksu postępowania karnego, dyrektor szkoły </a:t>
            </a:r>
            <a:r>
              <a:rPr lang="pl-PL" dirty="0" smtClean="0"/>
              <a:t>jako</a:t>
            </a:r>
            <a:endParaRPr lang="pl-PL" dirty="0"/>
          </a:p>
          <a:p>
            <a:pPr marL="109728" indent="0">
              <a:buNone/>
            </a:pPr>
            <a:r>
              <a:rPr lang="pl-PL" u="sng" dirty="0"/>
              <a:t>przedstawiciel instytucji jest obowiązany niezwłocznie zawiadomić o tym prokuratora</a:t>
            </a:r>
          </a:p>
          <a:p>
            <a:pPr marL="109728" indent="0">
              <a:buNone/>
            </a:pPr>
            <a:r>
              <a:rPr lang="pl-PL" u="sng" dirty="0"/>
              <a:t>lub policję.</a:t>
            </a:r>
          </a:p>
          <a:p>
            <a:endParaRPr lang="pl-PL" dirty="0"/>
          </a:p>
          <a:p>
            <a:endParaRPr lang="pl-PL" dirty="0"/>
          </a:p>
        </p:txBody>
      </p:sp>
    </p:spTree>
    <p:extLst>
      <p:ext uri="{BB962C8B-B14F-4D97-AF65-F5344CB8AC3E}">
        <p14:creationId xmlns:p14="http://schemas.microsoft.com/office/powerpoint/2010/main" val="3801153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marL="109728" indent="0">
              <a:buNone/>
            </a:pPr>
            <a:r>
              <a:rPr lang="pl-PL" u="sng" dirty="0" smtClean="0"/>
              <a:t>Nauczyciel powinien </a:t>
            </a:r>
            <a:r>
              <a:rPr lang="pl-PL" u="sng" dirty="0"/>
              <a:t>podjąć następujące kroki:</a:t>
            </a:r>
          </a:p>
          <a:p>
            <a:pPr marL="109728" indent="0">
              <a:buNone/>
            </a:pPr>
            <a:r>
              <a:rPr lang="pl-PL" dirty="0" smtClean="0"/>
              <a:t>1</a:t>
            </a:r>
            <a:r>
              <a:rPr lang="pl-PL" dirty="0"/>
              <a:t>. </a:t>
            </a:r>
            <a:r>
              <a:rPr lang="pl-PL" u="sng" dirty="0"/>
              <a:t>Powiadamia </a:t>
            </a:r>
            <a:r>
              <a:rPr lang="pl-PL" dirty="0"/>
              <a:t>o swoich przypuszczeniach wychowawcę klasy.</a:t>
            </a:r>
          </a:p>
          <a:p>
            <a:pPr marL="109728" indent="0">
              <a:buNone/>
            </a:pPr>
            <a:r>
              <a:rPr lang="pl-PL" dirty="0"/>
              <a:t>2. </a:t>
            </a:r>
            <a:r>
              <a:rPr lang="pl-PL" u="sng" dirty="0"/>
              <a:t>Odizolowuje ucznia </a:t>
            </a:r>
            <a:r>
              <a:rPr lang="pl-PL" dirty="0"/>
              <a:t>od reszty klasy, ale ze względów bezpieczeństwa nie </a:t>
            </a:r>
            <a:r>
              <a:rPr lang="pl-PL" dirty="0" smtClean="0"/>
              <a:t>pozostawia go </a:t>
            </a:r>
            <a:r>
              <a:rPr lang="pl-PL" dirty="0"/>
              <a:t>samego; stwarza warunki, w których nie będzie zagrożone jego życie ani zdrowie.</a:t>
            </a:r>
          </a:p>
          <a:p>
            <a:pPr marL="109728" indent="0">
              <a:buNone/>
            </a:pPr>
            <a:r>
              <a:rPr lang="pl-PL" dirty="0"/>
              <a:t>3. </a:t>
            </a:r>
            <a:r>
              <a:rPr lang="pl-PL" i="1" dirty="0"/>
              <a:t>Wzywa lekarza </a:t>
            </a:r>
            <a:r>
              <a:rPr lang="pl-PL" dirty="0"/>
              <a:t>w celu stwierdzenia stanu trzeźwości lub odurzenia, ewentualnie</a:t>
            </a:r>
          </a:p>
          <a:p>
            <a:pPr marL="109728" indent="0">
              <a:buNone/>
            </a:pPr>
            <a:r>
              <a:rPr lang="pl-PL" dirty="0"/>
              <a:t>udzielania pomocy medycznej.</a:t>
            </a:r>
          </a:p>
          <a:p>
            <a:pPr marL="109728" indent="0">
              <a:buNone/>
            </a:pPr>
            <a:r>
              <a:rPr lang="pl-PL" dirty="0"/>
              <a:t>4. </a:t>
            </a:r>
            <a:r>
              <a:rPr lang="pl-PL" u="sng" dirty="0"/>
              <a:t>Zawiadamia o tym fakcie dyrektora szkoły oraz rodziców/opiekunów, których</a:t>
            </a:r>
          </a:p>
          <a:p>
            <a:pPr marL="109728" indent="0">
              <a:buNone/>
            </a:pPr>
            <a:r>
              <a:rPr lang="pl-PL" u="sng" dirty="0"/>
              <a:t>zobowiązuje do niezwłocznego odebrania ucznia ze szkoły</a:t>
            </a:r>
            <a:r>
              <a:rPr lang="pl-PL" u="sng" dirty="0" smtClean="0"/>
              <a:t>.</a:t>
            </a:r>
          </a:p>
          <a:p>
            <a:pPr marL="109728" indent="0">
              <a:buNone/>
            </a:pPr>
            <a:r>
              <a:rPr lang="pl-PL" u="sng" dirty="0" smtClean="0"/>
              <a:t> </a:t>
            </a:r>
            <a:r>
              <a:rPr lang="pl-PL" b="1" dirty="0" smtClean="0"/>
              <a:t>Gdy rodzice/opiekunowie odmówią </a:t>
            </a:r>
            <a:r>
              <a:rPr lang="pl-PL" b="1" dirty="0"/>
              <a:t>odebrania dziecka, </a:t>
            </a:r>
            <a:r>
              <a:rPr lang="pl-PL" dirty="0"/>
              <a:t>o pozostaniu ucznia w szkole czy przewiezieniu </a:t>
            </a:r>
            <a:r>
              <a:rPr lang="pl-PL" dirty="0" smtClean="0"/>
              <a:t>do placówki </a:t>
            </a:r>
            <a:r>
              <a:rPr lang="pl-PL" dirty="0"/>
              <a:t>służby zdrowia albo przekazaniu go do dyspozycji funkcjonariuszy </a:t>
            </a:r>
            <a:r>
              <a:rPr lang="pl-PL" dirty="0" smtClean="0"/>
              <a:t>policji decyduje </a:t>
            </a:r>
            <a:r>
              <a:rPr lang="pl-PL" dirty="0"/>
              <a:t>lekarz, po ustaleniu aktualnego stanu zdrowia ucznia i w </a:t>
            </a:r>
            <a:r>
              <a:rPr lang="pl-PL" dirty="0" smtClean="0"/>
              <a:t>porozumieniu z </a:t>
            </a:r>
            <a:r>
              <a:rPr lang="pl-PL" dirty="0"/>
              <a:t>dyrektorem szkoły/placówki.</a:t>
            </a:r>
          </a:p>
          <a:p>
            <a:pPr marL="109728" indent="0">
              <a:buNone/>
            </a:pPr>
            <a:r>
              <a:rPr lang="pl-PL" dirty="0"/>
              <a:t>5. </a:t>
            </a:r>
            <a:r>
              <a:rPr lang="pl-PL" u="sng" dirty="0"/>
              <a:t>Dyrektor szkoły zawiadamia najbliższą jednostkę policji</a:t>
            </a:r>
            <a:r>
              <a:rPr lang="pl-PL" b="1" dirty="0"/>
              <a:t>, gdy </a:t>
            </a:r>
            <a:r>
              <a:rPr lang="pl-PL" dirty="0"/>
              <a:t>rodzice ucznia </a:t>
            </a:r>
            <a:r>
              <a:rPr lang="pl-PL" dirty="0" smtClean="0"/>
              <a:t>będącego pod </a:t>
            </a:r>
            <a:r>
              <a:rPr lang="pl-PL" dirty="0"/>
              <a:t>wpływem alkoholu odmawiają przyjścia do szkoły, a jest on agresywny </a:t>
            </a:r>
            <a:r>
              <a:rPr lang="pl-PL" dirty="0" smtClean="0"/>
              <a:t>bądź swoim </a:t>
            </a:r>
            <a:r>
              <a:rPr lang="pl-PL" dirty="0"/>
              <a:t>zachowaniem daje powód do zagrożenia albo zagraża życiu lub </a:t>
            </a:r>
            <a:r>
              <a:rPr lang="pl-PL" dirty="0" smtClean="0"/>
              <a:t>zdrowiu innych </a:t>
            </a:r>
            <a:r>
              <a:rPr lang="pl-PL" dirty="0"/>
              <a:t>osób.</a:t>
            </a:r>
          </a:p>
        </p:txBody>
      </p:sp>
      <p:sp>
        <p:nvSpPr>
          <p:cNvPr id="3" name="Tytuł 2"/>
          <p:cNvSpPr>
            <a:spLocks noGrp="1"/>
          </p:cNvSpPr>
          <p:nvPr>
            <p:ph type="title"/>
          </p:nvPr>
        </p:nvSpPr>
        <p:spPr/>
        <p:txBody>
          <a:bodyPr>
            <a:normAutofit fontScale="90000"/>
          </a:bodyPr>
          <a:lstStyle/>
          <a:p>
            <a:r>
              <a:rPr lang="pl-PL" sz="2000" dirty="0">
                <a:solidFill>
                  <a:srgbClr val="FF0000"/>
                </a:solidFill>
              </a:rPr>
              <a:t>II. W przypadku, gdy nauczyciel podejrzewa, że na terenie szkoły znajduje się </a:t>
            </a:r>
            <a:r>
              <a:rPr lang="pl-PL" sz="2000" dirty="0" smtClean="0">
                <a:solidFill>
                  <a:srgbClr val="FF0000"/>
                </a:solidFill>
              </a:rPr>
              <a:t>uczeń będący </a:t>
            </a:r>
            <a:r>
              <a:rPr lang="pl-PL" sz="2000" dirty="0">
                <a:solidFill>
                  <a:srgbClr val="FF0000"/>
                </a:solidFill>
              </a:rPr>
              <a:t>pod wpływem alkoholu lub </a:t>
            </a:r>
            <a:r>
              <a:rPr lang="pl-PL" sz="2000" dirty="0" smtClean="0">
                <a:solidFill>
                  <a:srgbClr val="FF0000"/>
                </a:solidFill>
              </a:rPr>
              <a:t>narkotyków (procedura ogólna)  </a:t>
            </a:r>
            <a:r>
              <a:rPr lang="pl-PL" dirty="0"/>
              <a:t/>
            </a:r>
            <a:br>
              <a:rPr lang="pl-PL" dirty="0"/>
            </a:br>
            <a:endParaRPr lang="pl-PL" dirty="0"/>
          </a:p>
        </p:txBody>
      </p:sp>
    </p:spTree>
    <p:extLst>
      <p:ext uri="{BB962C8B-B14F-4D97-AF65-F5344CB8AC3E}">
        <p14:creationId xmlns:p14="http://schemas.microsoft.com/office/powerpoint/2010/main" val="22932503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pPr marL="109728" indent="0">
              <a:buNone/>
            </a:pPr>
            <a:r>
              <a:rPr lang="pl-PL" sz="2600" dirty="0"/>
              <a:t>6. </a:t>
            </a:r>
            <a:r>
              <a:rPr lang="pl-PL" sz="2600" u="sng" dirty="0"/>
              <a:t>W przypadku stwierdzenia stanu </a:t>
            </a:r>
            <a:r>
              <a:rPr lang="pl-PL" sz="2600" u="sng" dirty="0" smtClean="0"/>
              <a:t>nie trzeźwości </a:t>
            </a:r>
            <a:r>
              <a:rPr lang="pl-PL" sz="2600" dirty="0" smtClean="0"/>
              <a:t>policja </a:t>
            </a:r>
            <a:r>
              <a:rPr lang="pl-PL" sz="2600" dirty="0"/>
              <a:t>ma możliwość </a:t>
            </a:r>
            <a:r>
              <a:rPr lang="pl-PL" sz="2600" dirty="0" smtClean="0"/>
              <a:t>przewiezienia ucznia </a:t>
            </a:r>
            <a:r>
              <a:rPr lang="pl-PL" sz="2600" dirty="0"/>
              <a:t>do izby wytrzeźwień albo do policyjnych pomieszczeń dla osób zatrzymanych</a:t>
            </a:r>
          </a:p>
          <a:p>
            <a:pPr marL="109728" indent="0">
              <a:buNone/>
            </a:pPr>
            <a:r>
              <a:rPr lang="pl-PL" sz="2600" dirty="0"/>
              <a:t>– na czas niezbędny do wytrzeźwienia (maksymalnie do 24 godzin). </a:t>
            </a:r>
            <a:endParaRPr lang="pl-PL" sz="2600" dirty="0" smtClean="0"/>
          </a:p>
          <a:p>
            <a:pPr marL="109728" indent="0">
              <a:buNone/>
            </a:pPr>
            <a:r>
              <a:rPr lang="pl-PL" sz="2600" dirty="0" smtClean="0"/>
              <a:t>O fakcie umieszczenia </a:t>
            </a:r>
            <a:r>
              <a:rPr lang="pl-PL" sz="2600" dirty="0"/>
              <a:t>zawiadamia się rodziców/opiekunów oraz sąd rodzinny, jeżeli uczeń </a:t>
            </a:r>
            <a:r>
              <a:rPr lang="pl-PL" sz="2600" dirty="0" smtClean="0"/>
              <a:t>nie ukończył </a:t>
            </a:r>
            <a:r>
              <a:rPr lang="pl-PL" sz="2600" dirty="0"/>
              <a:t>18 lat.</a:t>
            </a:r>
          </a:p>
          <a:p>
            <a:pPr marL="109728" indent="0">
              <a:buNone/>
            </a:pPr>
            <a:r>
              <a:rPr lang="pl-PL" sz="2600" dirty="0"/>
              <a:t>7. Jeżeli powtarzają się przypadki, w których uczeń (przed ukończeniem 18 lat) </a:t>
            </a:r>
            <a:r>
              <a:rPr lang="pl-PL" sz="2600" dirty="0" smtClean="0"/>
              <a:t>znajduje się </a:t>
            </a:r>
            <a:r>
              <a:rPr lang="pl-PL" sz="2600" dirty="0"/>
              <a:t>pod wpływem alkoholu lub narkotyków na terenie szkoły, to dyrektor szkoły </a:t>
            </a:r>
            <a:r>
              <a:rPr lang="pl-PL" sz="2600" dirty="0" smtClean="0"/>
              <a:t>ma obowiązek </a:t>
            </a:r>
            <a:r>
              <a:rPr lang="pl-PL" sz="2600" dirty="0"/>
              <a:t>powiadomienia o tym policji (specjalisty ds. nieletnich) lub </a:t>
            </a:r>
            <a:r>
              <a:rPr lang="pl-PL" sz="2600" dirty="0" smtClean="0"/>
              <a:t>sądu rodzinnego</a:t>
            </a:r>
            <a:r>
              <a:rPr lang="pl-PL" sz="2600" dirty="0"/>
              <a:t>.</a:t>
            </a:r>
          </a:p>
          <a:p>
            <a:pPr marL="109728" indent="0">
              <a:buNone/>
            </a:pPr>
            <a:r>
              <a:rPr lang="pl-PL" sz="2600" dirty="0"/>
              <a:t>8. Spożywanie alkoholu na terenie szkoły przez ucznia, który ukończył 17 lat, </a:t>
            </a:r>
            <a:r>
              <a:rPr lang="pl-PL" sz="2600" dirty="0" smtClean="0"/>
              <a:t>stanowi wykroczenie </a:t>
            </a:r>
            <a:r>
              <a:rPr lang="pl-PL" sz="2600" dirty="0"/>
              <a:t>z art. 43 1 ust. 1 ustawy z dnia 26 października 1982 r. o </a:t>
            </a:r>
            <a:r>
              <a:rPr lang="pl-PL" sz="2600" dirty="0" smtClean="0"/>
              <a:t>wychowaniu w </a:t>
            </a:r>
            <a:r>
              <a:rPr lang="pl-PL" sz="2600" dirty="0"/>
              <a:t>trzeźwości i przeciwdziałaniu alkoholizmowi. Należy o tym fakcie </a:t>
            </a:r>
            <a:r>
              <a:rPr lang="pl-PL" sz="2600" dirty="0" smtClean="0"/>
              <a:t>powiadomić policję</a:t>
            </a:r>
            <a:r>
              <a:rPr lang="pl-PL" sz="2600" dirty="0"/>
              <a:t>. </a:t>
            </a:r>
            <a:endParaRPr lang="pl-PL" sz="2600" dirty="0" smtClean="0"/>
          </a:p>
          <a:p>
            <a:pPr marL="109728" indent="0">
              <a:buNone/>
            </a:pPr>
            <a:r>
              <a:rPr lang="pl-PL" sz="2600" dirty="0" smtClean="0"/>
              <a:t>Dalszy </a:t>
            </a:r>
            <a:r>
              <a:rPr lang="pl-PL" sz="2600" dirty="0"/>
              <a:t>tok postępowania leży w kompetencji tej instytucji.</a:t>
            </a:r>
          </a:p>
          <a:p>
            <a:endParaRPr lang="pl-PL" dirty="0"/>
          </a:p>
          <a:p>
            <a:endParaRPr lang="pl-PL" dirty="0"/>
          </a:p>
        </p:txBody>
      </p:sp>
    </p:spTree>
    <p:extLst>
      <p:ext uri="{BB962C8B-B14F-4D97-AF65-F5344CB8AC3E}">
        <p14:creationId xmlns:p14="http://schemas.microsoft.com/office/powerpoint/2010/main" val="33246031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92500" lnSpcReduction="10000"/>
          </a:bodyPr>
          <a:lstStyle/>
          <a:p>
            <a:pPr marL="624078" indent="-514350">
              <a:buAutoNum type="arabicPeriod"/>
            </a:pPr>
            <a:r>
              <a:rPr lang="pl-PL" b="1" u="sng" dirty="0" smtClean="0"/>
              <a:t>Nauczyciel</a:t>
            </a:r>
            <a:r>
              <a:rPr lang="pl-PL" b="1" u="sng" dirty="0"/>
              <a:t>,</a:t>
            </a:r>
            <a:r>
              <a:rPr lang="pl-PL" dirty="0"/>
              <a:t> zachowując środki ostrożności, zabezpiecza substancję przed </a:t>
            </a:r>
            <a:r>
              <a:rPr lang="pl-PL" dirty="0" smtClean="0"/>
              <a:t>dostępem do </a:t>
            </a:r>
            <a:r>
              <a:rPr lang="pl-PL" dirty="0"/>
              <a:t>niej osób niepowołanych oraz ewentualnym jej zniszczeniem do czasu </a:t>
            </a:r>
            <a:r>
              <a:rPr lang="pl-PL" dirty="0" smtClean="0"/>
              <a:t>przyjazdu policji,</a:t>
            </a:r>
          </a:p>
          <a:p>
            <a:pPr marL="109728" indent="0">
              <a:buNone/>
            </a:pPr>
            <a:r>
              <a:rPr lang="pl-PL" dirty="0" smtClean="0"/>
              <a:t>-  </a:t>
            </a:r>
            <a:r>
              <a:rPr lang="pl-PL" dirty="0"/>
              <a:t>próbuje (o ile to jest możliwe w zakresie działań pedagogicznych) ustalić, </a:t>
            </a:r>
            <a:r>
              <a:rPr lang="pl-PL" dirty="0" smtClean="0"/>
              <a:t>do kogo </a:t>
            </a:r>
            <a:r>
              <a:rPr lang="pl-PL" dirty="0"/>
              <a:t>znaleziona substancja należy.</a:t>
            </a:r>
          </a:p>
          <a:p>
            <a:pPr marL="109728" indent="0">
              <a:buNone/>
            </a:pPr>
            <a:r>
              <a:rPr lang="pl-PL" dirty="0"/>
              <a:t>2. </a:t>
            </a:r>
            <a:r>
              <a:rPr lang="pl-PL" u="sng" dirty="0"/>
              <a:t>Powiadamia o zaistniałym zdarzeniu dyrektora szkoły, wzywa policję.</a:t>
            </a:r>
          </a:p>
          <a:p>
            <a:pPr marL="109728" indent="0">
              <a:buNone/>
            </a:pPr>
            <a:r>
              <a:rPr lang="pl-PL" dirty="0"/>
              <a:t>3. Po przyjeździe policji niezwłocznie przekazuje zabezpieczoną substancję i </a:t>
            </a:r>
            <a:r>
              <a:rPr lang="pl-PL" dirty="0" smtClean="0"/>
              <a:t>przekazuje informacje </a:t>
            </a:r>
            <a:r>
              <a:rPr lang="pl-PL" dirty="0"/>
              <a:t>dotyczące szczegółów zdarzenia.</a:t>
            </a:r>
          </a:p>
          <a:p>
            <a:endParaRPr lang="pl-PL" dirty="0"/>
          </a:p>
        </p:txBody>
      </p:sp>
      <p:sp>
        <p:nvSpPr>
          <p:cNvPr id="3" name="Tytuł 2"/>
          <p:cNvSpPr>
            <a:spLocks noGrp="1"/>
          </p:cNvSpPr>
          <p:nvPr>
            <p:ph type="title"/>
          </p:nvPr>
        </p:nvSpPr>
        <p:spPr/>
        <p:txBody>
          <a:bodyPr>
            <a:normAutofit/>
          </a:bodyPr>
          <a:lstStyle/>
          <a:p>
            <a:r>
              <a:rPr lang="pl-PL" sz="2000" dirty="0" smtClean="0">
                <a:solidFill>
                  <a:srgbClr val="FF0000"/>
                </a:solidFill>
              </a:rPr>
              <a:t>III W </a:t>
            </a:r>
            <a:r>
              <a:rPr lang="pl-PL" sz="2000" dirty="0">
                <a:solidFill>
                  <a:srgbClr val="FF0000"/>
                </a:solidFill>
              </a:rPr>
              <a:t>przypadku, gdy nauczyciel znajduje na terenie szkoły substancję </a:t>
            </a:r>
            <a:r>
              <a:rPr lang="pl-PL" sz="2000" dirty="0" smtClean="0">
                <a:solidFill>
                  <a:srgbClr val="FF0000"/>
                </a:solidFill>
              </a:rPr>
              <a:t>przypominającą wyglądem </a:t>
            </a:r>
            <a:r>
              <a:rPr lang="pl-PL" sz="2000" dirty="0">
                <a:solidFill>
                  <a:srgbClr val="FF0000"/>
                </a:solidFill>
              </a:rPr>
              <a:t>narkotyk, powinien podjąć następujące kroki:</a:t>
            </a:r>
          </a:p>
        </p:txBody>
      </p:sp>
    </p:spTree>
    <p:extLst>
      <p:ext uri="{BB962C8B-B14F-4D97-AF65-F5344CB8AC3E}">
        <p14:creationId xmlns:p14="http://schemas.microsoft.com/office/powerpoint/2010/main" val="40264129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85000" lnSpcReduction="20000"/>
          </a:bodyPr>
          <a:lstStyle/>
          <a:p>
            <a:pPr marL="624078" indent="-514350">
              <a:buNone/>
            </a:pPr>
            <a:r>
              <a:rPr lang="pl-PL" dirty="0" smtClean="0"/>
              <a:t>1.Nauczyciel </a:t>
            </a:r>
            <a:r>
              <a:rPr lang="pl-PL" dirty="0"/>
              <a:t>w obecności innej osoby (wychowawca, pedagog, dyrektor itp.) ma </a:t>
            </a:r>
            <a:r>
              <a:rPr lang="pl-PL" dirty="0" smtClean="0"/>
              <a:t>prawo żądać</a:t>
            </a:r>
            <a:r>
              <a:rPr lang="pl-PL" dirty="0"/>
              <a:t>, aby uczeń przekazał mu tę substancję, pokazał zawartość torby szkolnej </a:t>
            </a:r>
            <a:r>
              <a:rPr lang="pl-PL" dirty="0" smtClean="0"/>
              <a:t>oraz kieszeni </a:t>
            </a:r>
            <a:r>
              <a:rPr lang="pl-PL" dirty="0"/>
              <a:t>(we własnej odzieży), ewentualnie innych przedmiotów </a:t>
            </a:r>
            <a:r>
              <a:rPr lang="pl-PL" dirty="0" smtClean="0"/>
              <a:t>budzących podejrzenie </a:t>
            </a:r>
            <a:r>
              <a:rPr lang="pl-PL" dirty="0"/>
              <a:t>co do ich związku z poszukiwaną substancją</a:t>
            </a:r>
            <a:r>
              <a:rPr lang="pl-PL" dirty="0" smtClean="0"/>
              <a:t>.</a:t>
            </a:r>
          </a:p>
          <a:p>
            <a:pPr marL="109728" indent="0">
              <a:buNone/>
            </a:pPr>
            <a:r>
              <a:rPr lang="pl-PL" dirty="0" smtClean="0"/>
              <a:t> </a:t>
            </a:r>
            <a:r>
              <a:rPr lang="pl-PL" u="sng" dirty="0"/>
              <a:t>Nauczyciel </a:t>
            </a:r>
            <a:r>
              <a:rPr lang="pl-PL" b="1" u="sng" dirty="0"/>
              <a:t>nie ma prawa</a:t>
            </a:r>
          </a:p>
          <a:p>
            <a:r>
              <a:rPr lang="pl-PL" dirty="0"/>
              <a:t>samodzielnie wykonać czynności przeszukania odzieży ani plecaka ucznia – jest </a:t>
            </a:r>
            <a:r>
              <a:rPr lang="pl-PL" dirty="0" smtClean="0"/>
              <a:t>to czynność </a:t>
            </a:r>
            <a:r>
              <a:rPr lang="pl-PL" dirty="0"/>
              <a:t>zastrzeżona wyłącznie dla policji.</a:t>
            </a:r>
          </a:p>
          <a:p>
            <a:pPr marL="109728" indent="0">
              <a:buNone/>
            </a:pPr>
            <a:r>
              <a:rPr lang="pl-PL" dirty="0"/>
              <a:t>2. O swoich spostrzeżeniach powiadamia dyrektora szkoły oraz </a:t>
            </a:r>
            <a:r>
              <a:rPr lang="pl-PL" dirty="0" smtClean="0"/>
              <a:t>rodziców/opiekunów ucznia </a:t>
            </a:r>
            <a:r>
              <a:rPr lang="pl-PL" dirty="0"/>
              <a:t>i wzywa ich do natychmiastowego stawiennictwa.</a:t>
            </a:r>
          </a:p>
          <a:p>
            <a:endParaRPr lang="pl-PL" dirty="0"/>
          </a:p>
        </p:txBody>
      </p:sp>
      <p:sp>
        <p:nvSpPr>
          <p:cNvPr id="3" name="Tytuł 2"/>
          <p:cNvSpPr>
            <a:spLocks noGrp="1"/>
          </p:cNvSpPr>
          <p:nvPr>
            <p:ph type="title"/>
          </p:nvPr>
        </p:nvSpPr>
        <p:spPr/>
        <p:txBody>
          <a:bodyPr>
            <a:normAutofit fontScale="90000"/>
          </a:bodyPr>
          <a:lstStyle/>
          <a:p>
            <a:r>
              <a:rPr lang="pl-PL" sz="2200" dirty="0" smtClean="0">
                <a:solidFill>
                  <a:srgbClr val="FF0000"/>
                </a:solidFill>
              </a:rPr>
              <a:t/>
            </a:r>
            <a:br>
              <a:rPr lang="pl-PL" sz="2200" dirty="0" smtClean="0">
                <a:solidFill>
                  <a:srgbClr val="FF0000"/>
                </a:solidFill>
              </a:rPr>
            </a:br>
            <a:r>
              <a:rPr lang="pl-PL" sz="2200" dirty="0" smtClean="0">
                <a:solidFill>
                  <a:srgbClr val="FF0000"/>
                </a:solidFill>
              </a:rPr>
              <a:t>IV</a:t>
            </a:r>
            <a:r>
              <a:rPr lang="pl-PL" sz="2200" dirty="0">
                <a:solidFill>
                  <a:srgbClr val="FF0000"/>
                </a:solidFill>
              </a:rPr>
              <a:t>. W przypadku, gdy nauczyciel podejrzewa, że uczeń posiada przy sobie </a:t>
            </a:r>
            <a:r>
              <a:rPr lang="pl-PL" sz="2200" dirty="0" smtClean="0">
                <a:solidFill>
                  <a:srgbClr val="FF0000"/>
                </a:solidFill>
              </a:rPr>
              <a:t>substancję przypominającą </a:t>
            </a:r>
            <a:r>
              <a:rPr lang="pl-PL" sz="2200" dirty="0">
                <a:solidFill>
                  <a:srgbClr val="FF0000"/>
                </a:solidFill>
              </a:rPr>
              <a:t>narkotyk, powinien podjąć następujące kroki:</a:t>
            </a:r>
            <a:r>
              <a:rPr lang="pl-PL" dirty="0"/>
              <a:t/>
            </a:r>
            <a:br>
              <a:rPr lang="pl-PL" dirty="0"/>
            </a:br>
            <a:endParaRPr lang="pl-PL" dirty="0"/>
          </a:p>
        </p:txBody>
      </p:sp>
    </p:spTree>
    <p:extLst>
      <p:ext uri="{BB962C8B-B14F-4D97-AF65-F5344CB8AC3E}">
        <p14:creationId xmlns:p14="http://schemas.microsoft.com/office/powerpoint/2010/main" val="41358270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marL="109728" indent="0">
              <a:buNone/>
            </a:pPr>
            <a:r>
              <a:rPr lang="pl-PL" dirty="0"/>
              <a:t>3</a:t>
            </a:r>
            <a:r>
              <a:rPr lang="pl-PL" u="sng" dirty="0"/>
              <a:t>. W przypadku gdy uczeń mimo wezwania odmawia przekazania </a:t>
            </a:r>
            <a:r>
              <a:rPr lang="pl-PL" u="sng" dirty="0" smtClean="0"/>
              <a:t>nauczycielowi substancji </a:t>
            </a:r>
            <a:r>
              <a:rPr lang="pl-PL" u="sng" dirty="0"/>
              <a:t>i pokazania zawartości plecaka</a:t>
            </a:r>
            <a:r>
              <a:rPr lang="pl-PL" b="1" dirty="0"/>
              <a:t>, dyrektor szkoły wzywa policję, </a:t>
            </a:r>
            <a:r>
              <a:rPr lang="pl-PL" dirty="0" smtClean="0"/>
              <a:t>która przeszukuje </a:t>
            </a:r>
            <a:r>
              <a:rPr lang="pl-PL" dirty="0"/>
              <a:t>odzież i przedmioty należące do ucznia oraz zabezpiecza </a:t>
            </a:r>
            <a:r>
              <a:rPr lang="pl-PL" dirty="0" smtClean="0"/>
              <a:t>znalezioną substancję </a:t>
            </a:r>
            <a:r>
              <a:rPr lang="pl-PL" dirty="0"/>
              <a:t>i zabiera ją do ekspertyzy.</a:t>
            </a:r>
          </a:p>
          <a:p>
            <a:pPr marL="109728" indent="0">
              <a:buNone/>
            </a:pPr>
            <a:r>
              <a:rPr lang="pl-PL" dirty="0"/>
              <a:t>4. Jeżeli uczeń wyda substancję dobrowolnie, nauczyciel, po odpowiednim</a:t>
            </a:r>
          </a:p>
          <a:p>
            <a:pPr marL="109728" indent="0">
              <a:buNone/>
            </a:pPr>
            <a:r>
              <a:rPr lang="pl-PL" dirty="0"/>
              <a:t>zabezpieczeniu, zobowiązany jest bezzwłocznie przekazać ją do jednostki policji.</a:t>
            </a:r>
          </a:p>
          <a:p>
            <a:pPr marL="109728" indent="0">
              <a:buNone/>
            </a:pPr>
            <a:r>
              <a:rPr lang="pl-PL" dirty="0"/>
              <a:t>Wcześniej próbuje ustalić, w jaki sposób i od kogo uczeń nabył substancję</a:t>
            </a:r>
            <a:r>
              <a:rPr lang="pl-PL" dirty="0" smtClean="0"/>
              <a:t>.</a:t>
            </a:r>
          </a:p>
          <a:p>
            <a:pPr marL="109728" indent="0">
              <a:buNone/>
            </a:pPr>
            <a:r>
              <a:rPr lang="pl-PL" dirty="0" smtClean="0"/>
              <a:t>5. Całe zdarzenie </a:t>
            </a:r>
            <a:r>
              <a:rPr lang="pl-PL" dirty="0"/>
              <a:t>nauczyciel dokumentuje, sporządzając możliwie </a:t>
            </a:r>
            <a:r>
              <a:rPr lang="pl-PL" u="sng" dirty="0"/>
              <a:t>dokładną notatkę </a:t>
            </a:r>
            <a:r>
              <a:rPr lang="pl-PL" dirty="0"/>
              <a:t>z </a:t>
            </a:r>
            <a:r>
              <a:rPr lang="pl-PL" dirty="0" smtClean="0"/>
              <a:t>ustaleń wraz </a:t>
            </a:r>
            <a:r>
              <a:rPr lang="pl-PL" dirty="0"/>
              <a:t>ze swoimi spostrzeżeniami.</a:t>
            </a:r>
          </a:p>
          <a:p>
            <a:r>
              <a:rPr lang="pl-PL" b="1" dirty="0"/>
              <a:t>W każdym przypadku popełnienia czynu karalnego poprzez ucznia, który nie ukończył 17 </a:t>
            </a:r>
            <a:r>
              <a:rPr lang="pl-PL" b="1" dirty="0" smtClean="0"/>
              <a:t>lat, należy </a:t>
            </a:r>
            <a:r>
              <a:rPr lang="pl-PL" b="1" dirty="0"/>
              <a:t>zawiadomić policję lub sąd rodzinny, a w przypadku popełnienia przestępstwa </a:t>
            </a:r>
            <a:r>
              <a:rPr lang="pl-PL" b="1" dirty="0" smtClean="0"/>
              <a:t>przez ucznia</a:t>
            </a:r>
            <a:r>
              <a:rPr lang="pl-PL" b="1" dirty="0"/>
              <a:t>, który ukończył 17 rok życia, prokuratora lub policję (art. 4 ustawy o przeciwdziałaniu</a:t>
            </a:r>
          </a:p>
          <a:p>
            <a:pPr marL="109728" indent="0">
              <a:buNone/>
            </a:pPr>
            <a:r>
              <a:rPr lang="pl-PL" b="1" dirty="0"/>
              <a:t>narkomanii i art. 304 kodeksu postępowania karnego</a:t>
            </a:r>
            <a:r>
              <a:rPr lang="pl-PL" b="1" dirty="0" smtClean="0"/>
              <a:t>).</a:t>
            </a:r>
            <a:endParaRPr lang="pl-PL" b="1" dirty="0"/>
          </a:p>
        </p:txBody>
      </p:sp>
    </p:spTree>
    <p:extLst>
      <p:ext uri="{BB962C8B-B14F-4D97-AF65-F5344CB8AC3E}">
        <p14:creationId xmlns:p14="http://schemas.microsoft.com/office/powerpoint/2010/main" val="13673790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7500" lnSpcReduction="20000"/>
          </a:bodyPr>
          <a:lstStyle/>
          <a:p>
            <a:pPr marL="109728" indent="0">
              <a:buNone/>
            </a:pPr>
            <a:r>
              <a:rPr lang="pl-PL" b="1" u="sng" dirty="0" smtClean="0"/>
              <a:t>Nauczyciel  </a:t>
            </a:r>
            <a:r>
              <a:rPr lang="pl-PL" b="1" u="sng" dirty="0"/>
              <a:t>niezwłoczne </a:t>
            </a:r>
            <a:r>
              <a:rPr lang="pl-PL" b="1" u="sng" dirty="0" smtClean="0"/>
              <a:t>powiadamia</a:t>
            </a:r>
            <a:r>
              <a:rPr lang="pl-PL" u="sng" dirty="0" smtClean="0"/>
              <a:t> </a:t>
            </a:r>
            <a:r>
              <a:rPr lang="pl-PL" u="sng" dirty="0"/>
              <a:t>dyrektora szkoły</a:t>
            </a:r>
            <a:r>
              <a:rPr lang="pl-PL" dirty="0" smtClean="0"/>
              <a:t>;</a:t>
            </a:r>
          </a:p>
          <a:p>
            <a:pPr marL="109728" indent="0">
              <a:buNone/>
            </a:pPr>
            <a:r>
              <a:rPr lang="pl-PL" dirty="0" smtClean="0"/>
              <a:t>NASTĘPNIE ; </a:t>
            </a:r>
            <a:endParaRPr lang="pl-PL" dirty="0"/>
          </a:p>
          <a:p>
            <a:pPr marL="109728" indent="0">
              <a:buNone/>
            </a:pPr>
            <a:r>
              <a:rPr lang="pl-PL" dirty="0"/>
              <a:t>• ustalenie okoliczności czynu i ewentualnych świadków zdarzenia;</a:t>
            </a:r>
          </a:p>
          <a:p>
            <a:pPr marL="109728" indent="0">
              <a:buNone/>
            </a:pPr>
            <a:r>
              <a:rPr lang="pl-PL" dirty="0"/>
              <a:t>• przekazanie sprawcy (o ile jest znany i przebywa na terenie szkoły) </a:t>
            </a:r>
            <a:r>
              <a:rPr lang="pl-PL" dirty="0" smtClean="0"/>
              <a:t>dyrektorowi szkoły </a:t>
            </a:r>
            <a:r>
              <a:rPr lang="pl-PL" dirty="0"/>
              <a:t>lub pedagogowi szkolnemu pod opiekę;</a:t>
            </a:r>
          </a:p>
          <a:p>
            <a:pPr marL="109728" indent="0">
              <a:buNone/>
            </a:pPr>
            <a:r>
              <a:rPr lang="pl-PL" dirty="0"/>
              <a:t>• powiadomienie rodziców ucznia sprawcy;</a:t>
            </a:r>
          </a:p>
          <a:p>
            <a:pPr marL="109728" indent="0">
              <a:buNone/>
            </a:pPr>
            <a:r>
              <a:rPr lang="pl-PL" dirty="0"/>
              <a:t>• niezwłoczne powiadomienie policji w przypadku, gdy sprawa jest poważna (</a:t>
            </a:r>
            <a:r>
              <a:rPr lang="pl-PL" dirty="0" smtClean="0"/>
              <a:t>rozbój, uszkodzenie </a:t>
            </a:r>
            <a:r>
              <a:rPr lang="pl-PL" dirty="0"/>
              <a:t>ciała itp.) lub sprawca nie jest uczniem szkoły i jego tożsamość nie </a:t>
            </a:r>
            <a:r>
              <a:rPr lang="pl-PL" dirty="0" smtClean="0"/>
              <a:t>jest nikomu </a:t>
            </a:r>
            <a:r>
              <a:rPr lang="pl-PL" dirty="0"/>
              <a:t>znana;</a:t>
            </a:r>
          </a:p>
          <a:p>
            <a:pPr marL="109728" indent="0">
              <a:buNone/>
            </a:pPr>
            <a:r>
              <a:rPr lang="pl-PL" dirty="0"/>
              <a:t>• zabezpieczenie ewentualnych dowodów przestępstwa i przekazanie ich </a:t>
            </a:r>
            <a:r>
              <a:rPr lang="pl-PL" dirty="0" smtClean="0"/>
              <a:t>policji(np</a:t>
            </a:r>
            <a:r>
              <a:rPr lang="pl-PL" dirty="0"/>
              <a:t>. sprawca rozboju na terenie szkoły używa noża i uciekając porzuca go lub </a:t>
            </a:r>
            <a:r>
              <a:rPr lang="pl-PL" dirty="0" err="1" smtClean="0"/>
              <a:t>jakiśprzedmiot</a:t>
            </a:r>
            <a:r>
              <a:rPr lang="pl-PL" dirty="0" smtClean="0"/>
              <a:t> </a:t>
            </a:r>
            <a:r>
              <a:rPr lang="pl-PL" dirty="0"/>
              <a:t>pochodzący z kradzieży).</a:t>
            </a:r>
          </a:p>
          <a:p>
            <a:endParaRPr lang="pl-PL" dirty="0"/>
          </a:p>
        </p:txBody>
      </p:sp>
      <p:sp>
        <p:nvSpPr>
          <p:cNvPr id="3" name="Tytuł 2"/>
          <p:cNvSpPr>
            <a:spLocks noGrp="1"/>
          </p:cNvSpPr>
          <p:nvPr>
            <p:ph type="title"/>
          </p:nvPr>
        </p:nvSpPr>
        <p:spPr>
          <a:xfrm>
            <a:off x="457200" y="188640"/>
            <a:ext cx="8229600" cy="1143000"/>
          </a:xfrm>
        </p:spPr>
        <p:txBody>
          <a:bodyPr>
            <a:normAutofit/>
          </a:bodyPr>
          <a:lstStyle/>
          <a:p>
            <a:r>
              <a:rPr lang="pl-PL" dirty="0">
                <a:solidFill>
                  <a:srgbClr val="FF0000"/>
                </a:solidFill>
              </a:rPr>
              <a:t>V</a:t>
            </a:r>
            <a:r>
              <a:rPr lang="pl-PL" sz="2200" dirty="0">
                <a:solidFill>
                  <a:srgbClr val="FF0000"/>
                </a:solidFill>
              </a:rPr>
              <a:t>. Postępowanie wobec ucznia – sprawcy czynu karalnego lub przestępstwa:</a:t>
            </a:r>
          </a:p>
        </p:txBody>
      </p:sp>
    </p:spTree>
    <p:extLst>
      <p:ext uri="{BB962C8B-B14F-4D97-AF65-F5344CB8AC3E}">
        <p14:creationId xmlns:p14="http://schemas.microsoft.com/office/powerpoint/2010/main" val="4663830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lstStyle/>
          <a:p>
            <a:endParaRPr lang="pl-PL" sz="1600" dirty="0" smtClean="0"/>
          </a:p>
          <a:p>
            <a:pPr marL="109728" indent="0">
              <a:buNone/>
            </a:pPr>
            <a:r>
              <a:rPr lang="pl-PL" sz="1600" dirty="0"/>
              <a:t>• </a:t>
            </a:r>
            <a:r>
              <a:rPr lang="pl-PL" sz="1600" u="sng" dirty="0"/>
              <a:t>udzielenie pierwszej pomocy przedmedycznej </a:t>
            </a:r>
            <a:r>
              <a:rPr lang="pl-PL" sz="1600" dirty="0"/>
              <a:t>bądź zapewnienie jej </a:t>
            </a:r>
            <a:r>
              <a:rPr lang="pl-PL" sz="1600" dirty="0" smtClean="0"/>
              <a:t>udzielenia poprzez </a:t>
            </a:r>
            <a:r>
              <a:rPr lang="pl-PL" sz="1600" dirty="0"/>
              <a:t>wezwanie lekarza, w przypadku kiedy ofiara doznała obrażeń;</a:t>
            </a:r>
          </a:p>
          <a:p>
            <a:pPr marL="109728" indent="0">
              <a:buNone/>
            </a:pPr>
            <a:endParaRPr lang="pl-PL" sz="1600" dirty="0"/>
          </a:p>
          <a:p>
            <a:pPr marL="109728" indent="0">
              <a:buNone/>
            </a:pPr>
            <a:r>
              <a:rPr lang="pl-PL" sz="1600" u="sng" dirty="0" smtClean="0"/>
              <a:t>• </a:t>
            </a:r>
            <a:r>
              <a:rPr lang="pl-PL" sz="1600" u="sng" dirty="0"/>
              <a:t>niezwłoczne powiadomienie dyrektora szkoły;</a:t>
            </a:r>
          </a:p>
          <a:p>
            <a:pPr marL="109728" indent="0">
              <a:buNone/>
            </a:pPr>
            <a:r>
              <a:rPr lang="pl-PL" sz="1600" u="sng" dirty="0"/>
              <a:t>• powiadomienie rodziców</a:t>
            </a:r>
            <a:r>
              <a:rPr lang="pl-PL" sz="1600" dirty="0"/>
              <a:t> ucznia;</a:t>
            </a:r>
          </a:p>
          <a:p>
            <a:pPr marL="109728" indent="0">
              <a:buNone/>
            </a:pPr>
            <a:r>
              <a:rPr lang="pl-PL" sz="1600" dirty="0"/>
              <a:t>• </a:t>
            </a:r>
            <a:r>
              <a:rPr lang="pl-PL" sz="1600" u="sng" dirty="0"/>
              <a:t>niezwłoczne wezwanie policji</a:t>
            </a:r>
            <a:r>
              <a:rPr lang="pl-PL" sz="1600" dirty="0"/>
              <a:t>, w przypadku kiedy istnieje konieczność</a:t>
            </a:r>
          </a:p>
          <a:p>
            <a:pPr marL="109728" indent="0">
              <a:buNone/>
            </a:pPr>
            <a:r>
              <a:rPr lang="pl-PL" sz="1600" dirty="0"/>
              <a:t>profesjonalnego zabezpieczenia śladów przestępstwa, ustalenia okoliczności</a:t>
            </a:r>
          </a:p>
          <a:p>
            <a:pPr marL="109728" indent="0">
              <a:buNone/>
            </a:pPr>
            <a:r>
              <a:rPr lang="pl-PL" sz="1600" dirty="0"/>
              <a:t>i ewentualnych świadków zdarzenia.</a:t>
            </a:r>
          </a:p>
          <a:p>
            <a:endParaRPr lang="pl-PL" dirty="0"/>
          </a:p>
        </p:txBody>
      </p:sp>
      <p:sp>
        <p:nvSpPr>
          <p:cNvPr id="3" name="Tytuł 2"/>
          <p:cNvSpPr>
            <a:spLocks noGrp="1"/>
          </p:cNvSpPr>
          <p:nvPr>
            <p:ph type="title"/>
          </p:nvPr>
        </p:nvSpPr>
        <p:spPr/>
        <p:txBody>
          <a:bodyPr>
            <a:normAutofit fontScale="90000"/>
          </a:bodyPr>
          <a:lstStyle/>
          <a:p>
            <a:r>
              <a:rPr lang="pl-PL" sz="2200" dirty="0" smtClean="0">
                <a:solidFill>
                  <a:srgbClr val="FF0000"/>
                </a:solidFill>
              </a:rPr>
              <a:t/>
            </a:r>
            <a:br>
              <a:rPr lang="pl-PL" sz="2200" dirty="0" smtClean="0">
                <a:solidFill>
                  <a:srgbClr val="FF0000"/>
                </a:solidFill>
              </a:rPr>
            </a:br>
            <a:r>
              <a:rPr lang="pl-PL" sz="2200" dirty="0">
                <a:solidFill>
                  <a:srgbClr val="FF0000"/>
                </a:solidFill>
              </a:rPr>
              <a:t/>
            </a:r>
            <a:br>
              <a:rPr lang="pl-PL" sz="2200" dirty="0">
                <a:solidFill>
                  <a:srgbClr val="FF0000"/>
                </a:solidFill>
              </a:rPr>
            </a:br>
            <a:r>
              <a:rPr lang="pl-PL" sz="2200" dirty="0" smtClean="0">
                <a:solidFill>
                  <a:srgbClr val="FF0000"/>
                </a:solidFill>
              </a:rPr>
              <a:t/>
            </a:r>
            <a:br>
              <a:rPr lang="pl-PL" sz="2200" dirty="0" smtClean="0">
                <a:solidFill>
                  <a:srgbClr val="FF0000"/>
                </a:solidFill>
              </a:rPr>
            </a:br>
            <a:r>
              <a:rPr lang="pl-PL" sz="2200" dirty="0" smtClean="0">
                <a:solidFill>
                  <a:srgbClr val="FF0000"/>
                </a:solidFill>
              </a:rPr>
              <a:t>VI</a:t>
            </a:r>
            <a:r>
              <a:rPr lang="pl-PL" sz="2200" dirty="0">
                <a:solidFill>
                  <a:srgbClr val="FF0000"/>
                </a:solidFill>
              </a:rPr>
              <a:t>. Postępowanie nauczyciela wobec ucznia, który stał się ofiarą czynu karalnego:</a:t>
            </a:r>
            <a:br>
              <a:rPr lang="pl-PL" sz="2200" dirty="0">
                <a:solidFill>
                  <a:srgbClr val="FF0000"/>
                </a:solidFill>
              </a:rPr>
            </a:br>
            <a:r>
              <a:rPr lang="pl-PL" dirty="0" smtClean="0"/>
              <a:t/>
            </a:r>
            <a:br>
              <a:rPr lang="pl-PL" dirty="0" smtClean="0"/>
            </a:br>
            <a:endParaRPr lang="pl-PL" dirty="0"/>
          </a:p>
        </p:txBody>
      </p:sp>
    </p:spTree>
    <p:extLst>
      <p:ext uri="{BB962C8B-B14F-4D97-AF65-F5344CB8AC3E}">
        <p14:creationId xmlns:p14="http://schemas.microsoft.com/office/powerpoint/2010/main" val="2696420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7500" lnSpcReduction="20000"/>
          </a:bodyPr>
          <a:lstStyle/>
          <a:p>
            <a:r>
              <a:rPr lang="pl-PL" sz="2500" dirty="0" smtClean="0"/>
              <a:t>Należy </a:t>
            </a:r>
            <a:r>
              <a:rPr lang="pl-PL" sz="2500" dirty="0"/>
              <a:t>zapewnić </a:t>
            </a:r>
            <a:r>
              <a:rPr lang="pl-PL" sz="2500" dirty="0" smtClean="0"/>
              <a:t>bezpieczeństwo przebywającym </a:t>
            </a:r>
            <a:r>
              <a:rPr lang="pl-PL" sz="2500" dirty="0"/>
              <a:t>na terenie szkoły osobom, uniemożliwić dostęp osób postronnych do </a:t>
            </a:r>
            <a:r>
              <a:rPr lang="pl-PL" sz="2500" dirty="0" smtClean="0"/>
              <a:t>tych przedmiotów </a:t>
            </a:r>
            <a:r>
              <a:rPr lang="pl-PL" sz="2500" dirty="0"/>
              <a:t>i wezwać policję – tel. 997 lub 112.</a:t>
            </a:r>
          </a:p>
          <a:p>
            <a:r>
              <a:rPr lang="pl-PL" sz="2500" b="1" u="sng" dirty="0"/>
              <a:t>Metody współpracy z policją</a:t>
            </a:r>
          </a:p>
          <a:p>
            <a:pPr marL="109728" indent="0">
              <a:buNone/>
            </a:pPr>
            <a:r>
              <a:rPr lang="pl-PL" sz="2500" dirty="0"/>
              <a:t>W ramach długofalowej pracy szkoła i policja utrzymują stałą, bieżącą współpracę w </a:t>
            </a:r>
            <a:r>
              <a:rPr lang="pl-PL" sz="2500" dirty="0" smtClean="0"/>
              <a:t>zakresie profilaktyki </a:t>
            </a:r>
            <a:r>
              <a:rPr lang="pl-PL" sz="2500" dirty="0"/>
              <a:t>zagrożeń.</a:t>
            </a:r>
          </a:p>
          <a:p>
            <a:r>
              <a:rPr lang="pl-PL" sz="2500" dirty="0"/>
              <a:t>Koordynatorami współpracy powinni być: pedagog/psycholog szkolny oraz </a:t>
            </a:r>
            <a:r>
              <a:rPr lang="pl-PL" sz="2500" dirty="0" smtClean="0"/>
              <a:t>specjalista ds</a:t>
            </a:r>
            <a:r>
              <a:rPr lang="pl-PL" sz="2500" dirty="0"/>
              <a:t>. nieletnich właściwej jednostki policji.</a:t>
            </a:r>
          </a:p>
          <a:p>
            <a:r>
              <a:rPr lang="pl-PL" sz="2500" dirty="0"/>
              <a:t>Do współpracy ze szkołą zobowiązany jest także dzielnicowy, w rejonie którego znajduje </a:t>
            </a:r>
            <a:r>
              <a:rPr lang="pl-PL" sz="2500" dirty="0" smtClean="0"/>
              <a:t>się szkoła/placówka.</a:t>
            </a:r>
          </a:p>
          <a:p>
            <a:r>
              <a:rPr lang="pl-PL" sz="2500" dirty="0" smtClean="0"/>
              <a:t> </a:t>
            </a:r>
            <a:r>
              <a:rPr lang="pl-PL" sz="2500" dirty="0"/>
              <a:t>Pracownicy szkoły wyznaczeni do współpracy z policją, specjaliści</a:t>
            </a:r>
          </a:p>
          <a:p>
            <a:pPr marL="109728" indent="0">
              <a:buNone/>
            </a:pPr>
            <a:r>
              <a:rPr lang="pl-PL" sz="2500" dirty="0"/>
              <a:t>ds. nieletnich oraz dzielnicowi powinni wspólnie ustalić wzajemne zasady </a:t>
            </a:r>
            <a:r>
              <a:rPr lang="pl-PL" sz="2500" dirty="0" smtClean="0"/>
              <a:t>kontaktu, by móc na </a:t>
            </a:r>
            <a:r>
              <a:rPr lang="pl-PL" sz="2500" dirty="0"/>
              <a:t>bieżąco wymieniać informacje i rozwiązywać problemy związane z </a:t>
            </a:r>
            <a:r>
              <a:rPr lang="pl-PL" sz="2500" dirty="0" smtClean="0"/>
              <a:t>bezpieczeństwem i </a:t>
            </a:r>
            <a:r>
              <a:rPr lang="pl-PL" sz="2500" dirty="0"/>
              <a:t>dobrem uczniów.</a:t>
            </a:r>
          </a:p>
          <a:p>
            <a:endParaRPr lang="pl-PL" dirty="0"/>
          </a:p>
        </p:txBody>
      </p:sp>
      <p:sp>
        <p:nvSpPr>
          <p:cNvPr id="3" name="Tytuł 2"/>
          <p:cNvSpPr>
            <a:spLocks noGrp="1"/>
          </p:cNvSpPr>
          <p:nvPr>
            <p:ph type="title"/>
          </p:nvPr>
        </p:nvSpPr>
        <p:spPr/>
        <p:txBody>
          <a:bodyPr>
            <a:normAutofit/>
          </a:bodyPr>
          <a:lstStyle/>
          <a:p>
            <a:r>
              <a:rPr lang="pl-PL" sz="2200" dirty="0" smtClean="0">
                <a:solidFill>
                  <a:srgbClr val="FF0000"/>
                </a:solidFill>
              </a:rPr>
              <a:t>VII W </a:t>
            </a:r>
            <a:r>
              <a:rPr lang="pl-PL" sz="2200" dirty="0">
                <a:solidFill>
                  <a:srgbClr val="FF0000"/>
                </a:solidFill>
              </a:rPr>
              <a:t>przypadku znalezienia na terenie szkoły broni, materiałów wybuchowych, innych</a:t>
            </a:r>
            <a:br>
              <a:rPr lang="pl-PL" sz="2200" dirty="0">
                <a:solidFill>
                  <a:srgbClr val="FF0000"/>
                </a:solidFill>
              </a:rPr>
            </a:br>
            <a:r>
              <a:rPr lang="pl-PL" sz="2200" dirty="0">
                <a:solidFill>
                  <a:srgbClr val="FF0000"/>
                </a:solidFill>
              </a:rPr>
              <a:t>niebezpiecznych substancji lub </a:t>
            </a:r>
            <a:r>
              <a:rPr lang="pl-PL" sz="2200" dirty="0" smtClean="0">
                <a:solidFill>
                  <a:srgbClr val="FF0000"/>
                </a:solidFill>
              </a:rPr>
              <a:t>przedmiotów;</a:t>
            </a:r>
            <a:endParaRPr lang="pl-PL" dirty="0">
              <a:solidFill>
                <a:srgbClr val="FF0000"/>
              </a:solidFill>
            </a:endParaRPr>
          </a:p>
        </p:txBody>
      </p:sp>
    </p:spTree>
    <p:extLst>
      <p:ext uri="{BB962C8B-B14F-4D97-AF65-F5344CB8AC3E}">
        <p14:creationId xmlns:p14="http://schemas.microsoft.com/office/powerpoint/2010/main" val="20052255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47500" lnSpcReduction="20000"/>
          </a:bodyPr>
          <a:lstStyle/>
          <a:p>
            <a:pPr marL="109728" indent="0">
              <a:buNone/>
            </a:pPr>
            <a:r>
              <a:rPr lang="pl-PL" u="sng" dirty="0"/>
              <a:t>W ramach współpracy policji ze szkołą organizuje się:</a:t>
            </a:r>
          </a:p>
          <a:p>
            <a:pPr marL="109728" indent="0">
              <a:buNone/>
            </a:pPr>
            <a:r>
              <a:rPr lang="pl-PL" dirty="0"/>
              <a:t>• spotkania pedagogów szkolnych, nauczycieli, dyrektorów szkół z zaproszonymi</a:t>
            </a:r>
          </a:p>
          <a:p>
            <a:pPr marL="109728" indent="0">
              <a:buNone/>
            </a:pPr>
            <a:r>
              <a:rPr lang="pl-PL" dirty="0"/>
              <a:t>specjalistami, podejmujące tematykę zagrożeń przestępczością oraz </a:t>
            </a:r>
            <a:r>
              <a:rPr lang="pl-PL" dirty="0" smtClean="0"/>
              <a:t>demoralizację dzieci </a:t>
            </a:r>
            <a:r>
              <a:rPr lang="pl-PL" dirty="0"/>
              <a:t>i młodzieży w środowisku lokalnym;</a:t>
            </a:r>
          </a:p>
          <a:p>
            <a:pPr marL="109728" indent="0">
              <a:buNone/>
            </a:pPr>
            <a:r>
              <a:rPr lang="pl-PL" dirty="0"/>
              <a:t>• spotkania tematyczne młodzieży szkolnej z udziałem policjantów m.in. na temat</a:t>
            </a:r>
          </a:p>
          <a:p>
            <a:pPr marL="109728" indent="0">
              <a:buNone/>
            </a:pPr>
            <a:r>
              <a:rPr lang="pl-PL" dirty="0"/>
              <a:t>odpowiedzialności nieletnich za popełnione czyny karalne, prawnych aspektów</a:t>
            </a:r>
          </a:p>
          <a:p>
            <a:pPr marL="109728" indent="0">
              <a:buNone/>
            </a:pPr>
            <a:r>
              <a:rPr lang="pl-PL" dirty="0"/>
              <a:t>narkomanii, wychowania w trzeźwości itp. oraz sposobów unikania zagrożeń;</a:t>
            </a:r>
          </a:p>
          <a:p>
            <a:pPr marL="109728" indent="0">
              <a:buNone/>
            </a:pPr>
            <a:r>
              <a:rPr lang="pl-PL" dirty="0"/>
              <a:t>• informowanie policji o zdarzeniach na terenie szkoły „wypełniających znamiona</a:t>
            </a:r>
          </a:p>
          <a:p>
            <a:pPr marL="109728" indent="0">
              <a:buNone/>
            </a:pPr>
            <a:r>
              <a:rPr lang="pl-PL" dirty="0"/>
              <a:t>przestępstwa”, stanowiących zagrożenie dla życia i zdrowia uczniów oraz przejawach</a:t>
            </a:r>
          </a:p>
          <a:p>
            <a:pPr marL="109728" indent="0">
              <a:buNone/>
            </a:pPr>
            <a:r>
              <a:rPr lang="pl-PL" dirty="0"/>
              <a:t>demoralizacji dzieci i młodzieży;</a:t>
            </a:r>
          </a:p>
          <a:p>
            <a:pPr marL="109728" indent="0">
              <a:buNone/>
            </a:pPr>
            <a:r>
              <a:rPr lang="pl-PL" dirty="0"/>
              <a:t>• udzielenie przez policję pomocy szkole w rozwiązywaniu trudnych, mogących mieć</a:t>
            </a:r>
          </a:p>
          <a:p>
            <a:pPr marL="109728" indent="0">
              <a:buNone/>
            </a:pPr>
            <a:r>
              <a:rPr lang="pl-PL" dirty="0"/>
              <a:t>podłoże przestępcze problemów, które zaistniały na terenie szkoły;</a:t>
            </a:r>
          </a:p>
          <a:p>
            <a:pPr marL="109728" indent="0">
              <a:buNone/>
            </a:pPr>
            <a:r>
              <a:rPr lang="pl-PL" dirty="0"/>
              <a:t>• wspólny – szkoły i policji – udział w lokalnych programach profilaktyki związanych</a:t>
            </a:r>
          </a:p>
          <a:p>
            <a:pPr marL="109728" indent="0">
              <a:buNone/>
            </a:pPr>
            <a:r>
              <a:rPr lang="pl-PL" dirty="0"/>
              <a:t>z zapewnieniem bezpieczeństwa uczniom oraz zapobieganiem </a:t>
            </a:r>
            <a:r>
              <a:rPr lang="pl-PL" dirty="0" smtClean="0"/>
              <a:t>demoralizacji </a:t>
            </a:r>
            <a:r>
              <a:rPr lang="pl-PL" dirty="0"/>
              <a:t>przestępczości nieletnich.</a:t>
            </a:r>
          </a:p>
          <a:p>
            <a:pPr marL="109728" indent="0">
              <a:buNone/>
            </a:pPr>
            <a:r>
              <a:rPr lang="pl-PL" u="sng" dirty="0"/>
              <a:t>Policja powinna być wzywana do szkoły w sytuacjach, o których mowa w „Procedurach </a:t>
            </a:r>
            <a:r>
              <a:rPr lang="pl-PL" dirty="0"/>
              <a:t>[…]”</a:t>
            </a:r>
          </a:p>
          <a:p>
            <a:r>
              <a:rPr lang="pl-PL" dirty="0"/>
              <a:t>albo gdy wyczerpane zostaną środki możliwe do zastosowania przez szkołę w określonej</a:t>
            </a:r>
          </a:p>
          <a:p>
            <a:pPr marL="109728" indent="0">
              <a:buNone/>
            </a:pPr>
            <a:r>
              <a:rPr lang="pl-PL" dirty="0"/>
              <a:t>sytuacji, w których obecność policji jest konieczna. </a:t>
            </a:r>
            <a:endParaRPr lang="pl-PL" dirty="0" smtClean="0"/>
          </a:p>
          <a:p>
            <a:pPr marL="109728" indent="0">
              <a:buNone/>
            </a:pPr>
            <a:r>
              <a:rPr lang="pl-PL" b="1" dirty="0" smtClean="0"/>
              <a:t>Każda</a:t>
            </a:r>
            <a:r>
              <a:rPr lang="pl-PL" b="1" dirty="0"/>
              <a:t>, dotycząca uczniów, </a:t>
            </a:r>
            <a:r>
              <a:rPr lang="pl-PL" b="1" dirty="0" smtClean="0"/>
              <a:t>wizyta policjanta </a:t>
            </a:r>
            <a:r>
              <a:rPr lang="pl-PL" b="1" dirty="0"/>
              <a:t>w szkole, powinna być wcześniej zasygnalizowana dyrektorowi szkoły </a:t>
            </a:r>
            <a:r>
              <a:rPr lang="pl-PL" b="1" dirty="0" smtClean="0"/>
              <a:t>lub uzgodniona </a:t>
            </a:r>
            <a:r>
              <a:rPr lang="pl-PL" b="1" dirty="0"/>
              <a:t>z innymi pracownikami szkoły.</a:t>
            </a:r>
          </a:p>
          <a:p>
            <a:endParaRPr lang="pl-PL" dirty="0"/>
          </a:p>
        </p:txBody>
      </p:sp>
    </p:spTree>
    <p:extLst>
      <p:ext uri="{BB962C8B-B14F-4D97-AF65-F5344CB8AC3E}">
        <p14:creationId xmlns:p14="http://schemas.microsoft.com/office/powerpoint/2010/main" val="30100077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lstStyle/>
          <a:p>
            <a:endParaRPr lang="pl-PL"/>
          </a:p>
        </p:txBody>
      </p:sp>
      <p:sp>
        <p:nvSpPr>
          <p:cNvPr id="3" name="Tytuł 2"/>
          <p:cNvSpPr>
            <a:spLocks noGrp="1"/>
          </p:cNvSpPr>
          <p:nvPr>
            <p:ph type="title"/>
          </p:nvPr>
        </p:nvSpPr>
        <p:spPr/>
        <p:txBody>
          <a:bodyPr/>
          <a:lstStyle/>
          <a:p>
            <a:r>
              <a:rPr lang="pl-PL" dirty="0" smtClean="0"/>
              <a:t>Procedury uszczegółowione; </a:t>
            </a:r>
            <a:endParaRPr lang="pl-PL" dirty="0"/>
          </a:p>
        </p:txBody>
      </p:sp>
    </p:spTree>
    <p:extLst>
      <p:ext uri="{BB962C8B-B14F-4D97-AF65-F5344CB8AC3E}">
        <p14:creationId xmlns:p14="http://schemas.microsoft.com/office/powerpoint/2010/main" val="36655961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idx="1"/>
          </p:nvPr>
        </p:nvSpPr>
        <p:spPr/>
        <p:txBody>
          <a:bodyPr>
            <a:normAutofit lnSpcReduction="10000"/>
          </a:bodyPr>
          <a:lstStyle/>
          <a:p>
            <a:pPr>
              <a:lnSpc>
                <a:spcPct val="80000"/>
              </a:lnSpc>
              <a:buFont typeface="Wingdings" pitchFamily="2" charset="2"/>
              <a:buAutoNum type="arabicPeriod"/>
            </a:pPr>
            <a:r>
              <a:rPr lang="pl-PL" sz="1800" b="1" dirty="0"/>
              <a:t>Wychowawca internatu bądź nauczyciel który powinien objąć swoją opieką danego wychowanka, natychmiast sprawdza prawdopodobne miejsce jego pobytu poprzez:</a:t>
            </a:r>
          </a:p>
          <a:p>
            <a:pPr>
              <a:lnSpc>
                <a:spcPct val="80000"/>
              </a:lnSpc>
              <a:buFont typeface="Wingdings" pitchFamily="2" charset="2"/>
              <a:buNone/>
            </a:pPr>
            <a:endParaRPr lang="pl-PL" sz="1800" b="1" dirty="0"/>
          </a:p>
          <a:p>
            <a:pPr>
              <a:lnSpc>
                <a:spcPct val="80000"/>
              </a:lnSpc>
            </a:pPr>
            <a:r>
              <a:rPr lang="pl-PL" sz="1800" dirty="0"/>
              <a:t>rozpytanie kolegów z klasy lub grupy internackiej,</a:t>
            </a:r>
          </a:p>
          <a:p>
            <a:pPr>
              <a:lnSpc>
                <a:spcPct val="80000"/>
              </a:lnSpc>
            </a:pPr>
            <a:r>
              <a:rPr lang="pl-PL" sz="1800" dirty="0"/>
              <a:t>rozmowę z nauczycielem mającym wcześniejszą lekcję z wychowankiem,</a:t>
            </a:r>
          </a:p>
          <a:p>
            <a:pPr>
              <a:lnSpc>
                <a:spcPct val="80000"/>
              </a:lnSpc>
            </a:pPr>
            <a:r>
              <a:rPr lang="pl-PL" sz="1800" dirty="0"/>
              <a:t>sprawdzenie możliwych miejsc pobytu wychowanka ( internat, teren wokół placówki, szkoła itp.)</a:t>
            </a:r>
          </a:p>
          <a:p>
            <a:pPr>
              <a:lnSpc>
                <a:spcPct val="80000"/>
              </a:lnSpc>
              <a:buFont typeface="Wingdings" pitchFamily="2" charset="2"/>
              <a:buNone/>
            </a:pPr>
            <a:endParaRPr lang="pl-PL" sz="1800" dirty="0"/>
          </a:p>
          <a:p>
            <a:pPr>
              <a:lnSpc>
                <a:spcPct val="80000"/>
              </a:lnSpc>
              <a:buFont typeface="Wingdings" pitchFamily="2" charset="2"/>
              <a:buNone/>
            </a:pPr>
            <a:r>
              <a:rPr lang="pl-PL" sz="1800" dirty="0"/>
              <a:t>		</a:t>
            </a:r>
            <a:r>
              <a:rPr lang="pl-PL" sz="1800" b="1" dirty="0"/>
              <a:t>W momencie przeszukiwania terenu prosi o pomoc w zaopiekowaniu się pozostałymi uczniami :</a:t>
            </a:r>
          </a:p>
          <a:p>
            <a:pPr>
              <a:lnSpc>
                <a:spcPct val="80000"/>
              </a:lnSpc>
              <a:buFont typeface="Wingdings" pitchFamily="2" charset="2"/>
              <a:buNone/>
            </a:pPr>
            <a:r>
              <a:rPr lang="pl-PL" sz="1800" dirty="0"/>
              <a:t>- 	wychowawców ze świetlicy szkolnej</a:t>
            </a:r>
          </a:p>
          <a:p>
            <a:pPr>
              <a:lnSpc>
                <a:spcPct val="80000"/>
              </a:lnSpc>
              <a:buFontTx/>
              <a:buChar char="-"/>
            </a:pPr>
            <a:r>
              <a:rPr lang="pl-PL" sz="1800" dirty="0"/>
              <a:t>nauczyciela rewalidacji indywidualnej lub innego nauczyciela </a:t>
            </a:r>
            <a:r>
              <a:rPr lang="pl-PL" sz="1800" dirty="0" smtClean="0"/>
              <a:t>mającego zajęcia </a:t>
            </a:r>
            <a:r>
              <a:rPr lang="pl-PL" sz="1800" dirty="0"/>
              <a:t>w sąsiedniej </a:t>
            </a:r>
            <a:r>
              <a:rPr lang="pl-PL" sz="1800" dirty="0" smtClean="0"/>
              <a:t>klasie,</a:t>
            </a:r>
            <a:endParaRPr lang="pl-PL" sz="1800" dirty="0"/>
          </a:p>
          <a:p>
            <a:pPr>
              <a:lnSpc>
                <a:spcPct val="80000"/>
              </a:lnSpc>
              <a:buFont typeface="Wingdings" pitchFamily="2" charset="2"/>
              <a:buNone/>
            </a:pPr>
            <a:r>
              <a:rPr lang="pl-PL" sz="1800" dirty="0"/>
              <a:t>- 	pedagoga lub </a:t>
            </a:r>
            <a:r>
              <a:rPr lang="pl-PL" sz="1800" dirty="0" smtClean="0"/>
              <a:t>psychologa,</a:t>
            </a:r>
            <a:endParaRPr lang="pl-PL" sz="1800" dirty="0"/>
          </a:p>
          <a:p>
            <a:pPr>
              <a:lnSpc>
                <a:spcPct val="80000"/>
              </a:lnSpc>
              <a:buFont typeface="Wingdings" pitchFamily="2" charset="2"/>
              <a:buNone/>
            </a:pPr>
            <a:r>
              <a:rPr lang="pl-PL" sz="1800" dirty="0"/>
              <a:t>- 	wychowawcę z innej grupy wychowawczej ( internat).</a:t>
            </a:r>
          </a:p>
          <a:p>
            <a:pPr>
              <a:lnSpc>
                <a:spcPct val="80000"/>
              </a:lnSpc>
              <a:buFont typeface="Wingdings" pitchFamily="2" charset="2"/>
              <a:buNone/>
            </a:pPr>
            <a:r>
              <a:rPr lang="pl-PL" sz="1800" dirty="0"/>
              <a:t>	</a:t>
            </a:r>
          </a:p>
        </p:txBody>
      </p:sp>
      <p:sp>
        <p:nvSpPr>
          <p:cNvPr id="7170" name="Rectangle 2"/>
          <p:cNvSpPr>
            <a:spLocks noGrp="1" noChangeArrowheads="1"/>
          </p:cNvSpPr>
          <p:nvPr>
            <p:ph type="title"/>
          </p:nvPr>
        </p:nvSpPr>
        <p:spPr/>
        <p:txBody>
          <a:bodyPr>
            <a:normAutofit fontScale="90000"/>
          </a:bodyPr>
          <a:lstStyle/>
          <a:p>
            <a:r>
              <a:rPr lang="pl-PL" sz="3200" dirty="0" smtClean="0">
                <a:solidFill>
                  <a:srgbClr val="FF0000"/>
                </a:solidFill>
              </a:rPr>
              <a:t> </a:t>
            </a:r>
            <a:r>
              <a:rPr lang="pl-PL" sz="2700" dirty="0" smtClean="0">
                <a:solidFill>
                  <a:srgbClr val="00B0F0"/>
                </a:solidFill>
              </a:rPr>
              <a:t>PROCEDURY </a:t>
            </a:r>
            <a:r>
              <a:rPr lang="pl-PL" sz="2700" dirty="0">
                <a:solidFill>
                  <a:srgbClr val="00B0F0"/>
                </a:solidFill>
              </a:rPr>
              <a:t>POSTĘPOWANIA</a:t>
            </a:r>
            <a:br>
              <a:rPr lang="pl-PL" sz="2700" dirty="0">
                <a:solidFill>
                  <a:srgbClr val="00B0F0"/>
                </a:solidFill>
              </a:rPr>
            </a:br>
            <a:r>
              <a:rPr lang="pl-PL" sz="2700" dirty="0">
                <a:solidFill>
                  <a:srgbClr val="00B0F0"/>
                </a:solidFill>
              </a:rPr>
              <a:t>WOBEC UCZNIA, KTÓRY SAMOWOLNIE OPUSZCZA PLACÓWKĘ</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idx="1"/>
          </p:nvPr>
        </p:nvSpPr>
        <p:spPr>
          <a:xfrm>
            <a:off x="457200" y="333375"/>
            <a:ext cx="8229600" cy="5797550"/>
          </a:xfrm>
        </p:spPr>
        <p:txBody>
          <a:bodyPr>
            <a:normAutofit lnSpcReduction="10000"/>
          </a:bodyPr>
          <a:lstStyle/>
          <a:p>
            <a:pPr>
              <a:lnSpc>
                <a:spcPct val="80000"/>
              </a:lnSpc>
              <a:buFont typeface="Wingdings" pitchFamily="2" charset="2"/>
              <a:buNone/>
            </a:pPr>
            <a:r>
              <a:rPr lang="pl-PL" sz="1800" dirty="0"/>
              <a:t>2. </a:t>
            </a:r>
            <a:r>
              <a:rPr lang="pl-PL" sz="1800" b="1" dirty="0"/>
              <a:t>Jeżeli występuje prawdopodobieństwo, że uczeń opuścił teren placówki – nauczyciel:</a:t>
            </a:r>
          </a:p>
          <a:p>
            <a:pPr>
              <a:lnSpc>
                <a:spcPct val="80000"/>
              </a:lnSpc>
              <a:buFont typeface="Wingdings" pitchFamily="2" charset="2"/>
              <a:buNone/>
            </a:pPr>
            <a:r>
              <a:rPr lang="pl-PL" sz="1800" dirty="0"/>
              <a:t>- 	informuje  o ucieczce wychowawcę klasy lub grupy internackiej  (osobiście bądź telefonicznie w zależności, czy znajduje się w placówce).</a:t>
            </a:r>
          </a:p>
          <a:p>
            <a:pPr>
              <a:lnSpc>
                <a:spcPct val="80000"/>
              </a:lnSpc>
              <a:buFont typeface="Wingdings" pitchFamily="2" charset="2"/>
              <a:buNone/>
            </a:pPr>
            <a:r>
              <a:rPr lang="pl-PL" sz="1800" dirty="0"/>
              <a:t>- 	próbuje uzyskać od niego jak najwięcej informacji mogących pomóc w poszukiwaniach ucznia.</a:t>
            </a:r>
          </a:p>
          <a:p>
            <a:pPr>
              <a:lnSpc>
                <a:spcPct val="80000"/>
              </a:lnSpc>
              <a:buFont typeface="Wingdings" pitchFamily="2" charset="2"/>
              <a:buNone/>
            </a:pPr>
            <a:r>
              <a:rPr lang="pl-PL" sz="1800" dirty="0"/>
              <a:t>- 	w następnej kolejności nauczyciel powiadamia dyrekcję placówki oraz pedagoga bądź psychologa.</a:t>
            </a:r>
          </a:p>
          <a:p>
            <a:pPr>
              <a:lnSpc>
                <a:spcPct val="80000"/>
              </a:lnSpc>
              <a:buFontTx/>
              <a:buChar char="-"/>
            </a:pPr>
            <a:r>
              <a:rPr lang="pl-PL" sz="1800" u="sng" dirty="0"/>
              <a:t>nauczyciel niezwłocznie powiadamia rodziców dziecka.</a:t>
            </a:r>
          </a:p>
          <a:p>
            <a:pPr>
              <a:lnSpc>
                <a:spcPct val="80000"/>
              </a:lnSpc>
              <a:buFontTx/>
              <a:buNone/>
            </a:pPr>
            <a:endParaRPr lang="pl-PL" sz="1800" dirty="0"/>
          </a:p>
          <a:p>
            <a:pPr>
              <a:lnSpc>
                <a:spcPct val="80000"/>
              </a:lnSpc>
              <a:buFont typeface="Wingdings" pitchFamily="2" charset="2"/>
              <a:buNone/>
            </a:pPr>
            <a:r>
              <a:rPr lang="pl-PL" sz="1800" dirty="0"/>
              <a:t>3. Jeżeli uczeń się nie odnajdzie, w czasie  zależnym  od jego wieku i niepełnosprawności, nauczyciel powinien </a:t>
            </a:r>
            <a:r>
              <a:rPr lang="pl-PL" sz="1800" b="1" u="sng" dirty="0"/>
              <a:t>powiadomić policję</a:t>
            </a:r>
            <a:r>
              <a:rPr lang="pl-PL" sz="1800" dirty="0"/>
              <a:t> w celu wszczęcia poszukiwań. </a:t>
            </a:r>
          </a:p>
          <a:p>
            <a:pPr>
              <a:lnSpc>
                <a:spcPct val="80000"/>
              </a:lnSpc>
              <a:buFont typeface="Wingdings" pitchFamily="2" charset="2"/>
              <a:buNone/>
            </a:pPr>
            <a:r>
              <a:rPr lang="pl-PL" sz="1800" dirty="0"/>
              <a:t>-	Jeżeli uzyskał informacje, że wychowanek może w ciągu stosunkowo krótkiego czasu powrócić do placówki, wstrzymuje się z powiadomieniem policji. </a:t>
            </a:r>
          </a:p>
          <a:p>
            <a:pPr>
              <a:lnSpc>
                <a:spcPct val="80000"/>
              </a:lnSpc>
              <a:buFontTx/>
              <a:buChar char="-"/>
            </a:pPr>
            <a:r>
              <a:rPr lang="pl-PL" sz="1800" dirty="0"/>
              <a:t>Następnie powiadamia dyżurnego komisariatu ,,Błonie” według procedur określonych przez policję.</a:t>
            </a:r>
          </a:p>
          <a:p>
            <a:pPr>
              <a:lnSpc>
                <a:spcPct val="80000"/>
              </a:lnSpc>
              <a:buFontTx/>
              <a:buNone/>
            </a:pPr>
            <a:endParaRPr lang="pl-PL" sz="1800" dirty="0"/>
          </a:p>
          <a:p>
            <a:pPr>
              <a:lnSpc>
                <a:spcPct val="80000"/>
              </a:lnSpc>
              <a:buFont typeface="Wingdings" pitchFamily="2" charset="2"/>
              <a:buNone/>
            </a:pPr>
            <a:r>
              <a:rPr lang="pl-PL" sz="1800" dirty="0"/>
              <a:t>4. Uczniowie, którym zdarzają się częste ucieczki, są objęci szczególnym nadzorem, łącznie z bezpośrednim przekazywaniem </a:t>
            </a:r>
            <a:r>
              <a:rPr lang="pl-PL" sz="1800" b="1" u="sng" dirty="0"/>
              <a:t>„z rąk do rąk”</a:t>
            </a:r>
            <a:r>
              <a:rPr lang="pl-PL" sz="1800" dirty="0"/>
              <a:t> przez nauczycieli oraz okresowym spędzaniem przerw w świetlicy szkolnej</a:t>
            </a:r>
            <a:r>
              <a:rPr lang="pl-PL" sz="1800" dirty="0" smtClean="0"/>
              <a:t>.</a:t>
            </a:r>
          </a:p>
          <a:p>
            <a:pPr>
              <a:lnSpc>
                <a:spcPct val="80000"/>
              </a:lnSpc>
              <a:buFont typeface="Wingdings" pitchFamily="2" charset="2"/>
              <a:buNone/>
            </a:pPr>
            <a:r>
              <a:rPr lang="pl-PL" sz="1800" dirty="0" smtClean="0"/>
              <a:t>5. Po powrocie ucznia z ucieczki nauczyciel/wychowawca  przyjmujący go powinien przesłać na policję fax – </a:t>
            </a:r>
            <a:r>
              <a:rPr lang="pl-PL" sz="1800" u="sng" dirty="0" smtClean="0"/>
              <a:t>druk powrotu wychowanka </a:t>
            </a:r>
            <a:r>
              <a:rPr lang="pl-PL" sz="1800" dirty="0" smtClean="0"/>
              <a:t>. </a:t>
            </a:r>
            <a:endParaRPr lang="pl-PL" sz="18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p:txBody>
          <a:bodyPr>
            <a:normAutofit fontScale="92500" lnSpcReduction="10000"/>
          </a:bodyPr>
          <a:lstStyle/>
          <a:p>
            <a:pPr lvl="0">
              <a:buNone/>
            </a:pPr>
            <a:r>
              <a:rPr lang="pl-PL" sz="1600" dirty="0" smtClean="0"/>
              <a:t>1. Zareagować </a:t>
            </a:r>
            <a:r>
              <a:rPr lang="pl-PL" sz="1600" dirty="0"/>
              <a:t>na zaistniałą sytuację poprzez </a:t>
            </a:r>
            <a:r>
              <a:rPr lang="pl-PL" sz="1600" u="sng" dirty="0"/>
              <a:t>zabranie papierosów oraz upomnienie ucznia</a:t>
            </a:r>
            <a:r>
              <a:rPr lang="pl-PL" sz="1600" dirty="0"/>
              <a:t>. Powiadomić o tym fakcie wychowawcę klasy. </a:t>
            </a:r>
          </a:p>
          <a:p>
            <a:pPr lvl="0">
              <a:buNone/>
            </a:pPr>
            <a:r>
              <a:rPr lang="pl-PL" sz="1600" dirty="0" smtClean="0"/>
              <a:t>2. Wychowawca </a:t>
            </a:r>
            <a:r>
              <a:rPr lang="pl-PL" sz="1600" dirty="0"/>
              <a:t>klasy </a:t>
            </a:r>
            <a:r>
              <a:rPr lang="pl-PL" sz="1600" dirty="0" smtClean="0"/>
              <a:t> informuje </a:t>
            </a:r>
            <a:r>
              <a:rPr lang="pl-PL" sz="1600" dirty="0"/>
              <a:t>o zdarzeniu rodziców </a:t>
            </a:r>
            <a:r>
              <a:rPr lang="pl-PL" sz="1600" dirty="0" smtClean="0"/>
              <a:t>ucznia, wspólnie ustalają konsekwencje.</a:t>
            </a:r>
          </a:p>
          <a:p>
            <a:pPr lvl="0">
              <a:buNone/>
            </a:pPr>
            <a:r>
              <a:rPr lang="pl-PL" sz="1600" dirty="0" smtClean="0"/>
              <a:t>3. W przypadku powtarzającej się sytuacji wychowawca prosi o wsparcie pedagoga/psychologa szkolnego, wspólnie opracowują system oddziaływań na ucznia oraz konsekwencje. </a:t>
            </a:r>
            <a:endParaRPr lang="pl-PL" sz="1600" dirty="0"/>
          </a:p>
          <a:p>
            <a:pPr lvl="0">
              <a:buNone/>
            </a:pPr>
            <a:r>
              <a:rPr lang="pl-PL" sz="1600" dirty="0" smtClean="0"/>
              <a:t>3. Pedagog </a:t>
            </a:r>
            <a:r>
              <a:rPr lang="pl-PL" sz="1600" dirty="0"/>
              <a:t>wraz z psychologiem Ośrodka przeprowadzają z uczniem </a:t>
            </a:r>
            <a:r>
              <a:rPr lang="pl-PL" sz="1600" dirty="0" smtClean="0"/>
              <a:t>rozmowę z ustaleniem konsekwencji  </a:t>
            </a:r>
            <a:endParaRPr lang="pl-PL" sz="1600" dirty="0"/>
          </a:p>
          <a:p>
            <a:pPr lvl="0">
              <a:buNone/>
            </a:pPr>
            <a:r>
              <a:rPr lang="pl-PL" sz="1600" dirty="0" smtClean="0"/>
              <a:t>4. W </a:t>
            </a:r>
            <a:r>
              <a:rPr lang="pl-PL" sz="1600" dirty="0"/>
              <a:t>sytuacjach powtarzającego się palenia zostają wyciągnięte w stosunku do ucznia następujące konsekwencje:</a:t>
            </a:r>
          </a:p>
          <a:p>
            <a:pPr lvl="1"/>
            <a:r>
              <a:rPr lang="pl-PL" sz="1600" dirty="0"/>
              <a:t>upomnienie na forum klasy,</a:t>
            </a:r>
          </a:p>
          <a:p>
            <a:pPr lvl="1"/>
            <a:r>
              <a:rPr lang="pl-PL" sz="1600" dirty="0"/>
              <a:t>uwaga w zeszycie </a:t>
            </a:r>
            <a:r>
              <a:rPr lang="pl-PL" sz="1600" dirty="0" smtClean="0"/>
              <a:t>klasowym,</a:t>
            </a:r>
            <a:endParaRPr lang="pl-PL" sz="1600" dirty="0"/>
          </a:p>
          <a:p>
            <a:pPr lvl="1"/>
            <a:r>
              <a:rPr lang="pl-PL" sz="1600" dirty="0"/>
              <a:t>upomnienie w obecności rodziców,</a:t>
            </a:r>
          </a:p>
          <a:p>
            <a:pPr lvl="1"/>
            <a:r>
              <a:rPr lang="pl-PL" sz="1600" dirty="0"/>
              <a:t>upomnienie w obecności zespołu wychowawczego </a:t>
            </a:r>
            <a:r>
              <a:rPr lang="pl-PL" sz="1600" dirty="0" smtClean="0"/>
              <a:t>nauczycieli,</a:t>
            </a:r>
            <a:endParaRPr lang="pl-PL" sz="1600" dirty="0"/>
          </a:p>
          <a:p>
            <a:pPr lvl="1"/>
            <a:r>
              <a:rPr lang="pl-PL" sz="1600" dirty="0"/>
              <a:t>prace społecznie użyteczne na terenie placówki,</a:t>
            </a:r>
          </a:p>
          <a:p>
            <a:pPr lvl="1"/>
            <a:r>
              <a:rPr lang="pl-PL" sz="1600" dirty="0"/>
              <a:t>obniżenie oceny z zachowania,</a:t>
            </a:r>
          </a:p>
          <a:p>
            <a:pPr lvl="0">
              <a:buNone/>
            </a:pPr>
            <a:r>
              <a:rPr lang="pl-PL" sz="1600" dirty="0" smtClean="0"/>
              <a:t>5. W </a:t>
            </a:r>
            <a:r>
              <a:rPr lang="pl-PL" sz="1600" dirty="0"/>
              <a:t>przypadku nie poskutkowania wyżej wymienionych czynności wobec ucznia </a:t>
            </a:r>
            <a:r>
              <a:rPr lang="pl-PL" sz="1600" u="sng" dirty="0"/>
              <a:t>oraz postępującej demoralizacji </a:t>
            </a:r>
            <a:r>
              <a:rPr lang="pl-PL" sz="1600" dirty="0"/>
              <a:t>pedagog powiadamia sąd rodzinny.</a:t>
            </a:r>
          </a:p>
          <a:p>
            <a:pPr>
              <a:buNone/>
            </a:pPr>
            <a:endParaRPr lang="pl-PL" dirty="0"/>
          </a:p>
        </p:txBody>
      </p:sp>
      <p:sp>
        <p:nvSpPr>
          <p:cNvPr id="2" name="Tytuł 1"/>
          <p:cNvSpPr>
            <a:spLocks noGrp="1"/>
          </p:cNvSpPr>
          <p:nvPr>
            <p:ph type="title"/>
          </p:nvPr>
        </p:nvSpPr>
        <p:spPr/>
        <p:txBody>
          <a:bodyPr>
            <a:normAutofit fontScale="90000"/>
          </a:bodyPr>
          <a:lstStyle/>
          <a:p>
            <a:r>
              <a:rPr lang="pl-PL" sz="2400" dirty="0" smtClean="0">
                <a:solidFill>
                  <a:srgbClr val="FF0000"/>
                </a:solidFill>
              </a:rPr>
              <a:t> </a:t>
            </a:r>
            <a:r>
              <a:rPr lang="pl-PL" sz="2400" b="1" dirty="0" smtClean="0">
                <a:solidFill>
                  <a:schemeClr val="bg2">
                    <a:lumMod val="50000"/>
                  </a:schemeClr>
                </a:solidFill>
              </a:rPr>
              <a:t>PROCEDURY </a:t>
            </a:r>
            <a:r>
              <a:rPr lang="pl-PL" sz="2400" b="1" dirty="0">
                <a:solidFill>
                  <a:schemeClr val="bg2">
                    <a:lumMod val="50000"/>
                  </a:schemeClr>
                </a:solidFill>
              </a:rPr>
              <a:t>POSTĘPOWANIA NAUCZYCIELI W PRZYPADKU  PALENIA PAPIEROSÓW PRZEZ UCZNIÓW</a:t>
            </a:r>
            <a:r>
              <a:rPr lang="pl-PL" sz="3200" dirty="0"/>
              <a:t/>
            </a:r>
            <a:br>
              <a:rPr lang="pl-PL" sz="3200" dirty="0"/>
            </a:br>
            <a:endParaRPr lang="pl-PL" sz="32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1714488"/>
            <a:ext cx="8229600" cy="4416437"/>
          </a:xfrm>
        </p:spPr>
        <p:txBody>
          <a:bodyPr/>
          <a:lstStyle/>
          <a:p>
            <a:pPr>
              <a:buNone/>
            </a:pPr>
            <a:r>
              <a:rPr lang="pl-PL" sz="2400" dirty="0"/>
              <a:t>Wskaźniki:</a:t>
            </a:r>
          </a:p>
          <a:p>
            <a:pPr>
              <a:buNone/>
            </a:pPr>
            <a:r>
              <a:rPr lang="pl-PL" sz="2400" dirty="0"/>
              <a:t> </a:t>
            </a:r>
          </a:p>
          <a:p>
            <a:r>
              <a:rPr lang="pl-PL" sz="2400" dirty="0" smtClean="0"/>
              <a:t>podejrzenie </a:t>
            </a:r>
            <a:r>
              <a:rPr lang="pl-PL" sz="2400" dirty="0"/>
              <a:t>używania narkotyków </a:t>
            </a:r>
          </a:p>
          <a:p>
            <a:r>
              <a:rPr lang="pl-PL" sz="2400" dirty="0" smtClean="0"/>
              <a:t>podejrzenie </a:t>
            </a:r>
            <a:r>
              <a:rPr lang="pl-PL" sz="2400" dirty="0"/>
              <a:t>spożywania alkoholu</a:t>
            </a:r>
          </a:p>
          <a:p>
            <a:pPr>
              <a:buNone/>
            </a:pPr>
            <a:endParaRPr lang="pl-PL" dirty="0"/>
          </a:p>
          <a:p>
            <a:endParaRPr lang="pl-PL" dirty="0"/>
          </a:p>
        </p:txBody>
      </p:sp>
      <p:sp>
        <p:nvSpPr>
          <p:cNvPr id="2" name="Tytuł 1"/>
          <p:cNvSpPr>
            <a:spLocks noGrp="1"/>
          </p:cNvSpPr>
          <p:nvPr>
            <p:ph type="title"/>
          </p:nvPr>
        </p:nvSpPr>
        <p:spPr>
          <a:xfrm>
            <a:off x="457200" y="642918"/>
            <a:ext cx="8229600" cy="1143008"/>
          </a:xfrm>
        </p:spPr>
        <p:txBody>
          <a:bodyPr>
            <a:normAutofit fontScale="90000"/>
          </a:bodyPr>
          <a:lstStyle/>
          <a:p>
            <a:r>
              <a:rPr lang="pl-PL" sz="2400" b="1" dirty="0" smtClean="0">
                <a:solidFill>
                  <a:srgbClr val="00B0F0"/>
                </a:solidFill>
              </a:rPr>
              <a:t/>
            </a:r>
            <a:br>
              <a:rPr lang="pl-PL" sz="2400" b="1" dirty="0" smtClean="0">
                <a:solidFill>
                  <a:srgbClr val="00B0F0"/>
                </a:solidFill>
              </a:rPr>
            </a:br>
            <a:r>
              <a:rPr lang="pl-PL" sz="2400" b="1" dirty="0" smtClean="0">
                <a:solidFill>
                  <a:srgbClr val="00B0F0"/>
                </a:solidFill>
              </a:rPr>
              <a:t>PROCEDURY </a:t>
            </a:r>
            <a:r>
              <a:rPr lang="pl-PL" sz="2400" b="1" dirty="0">
                <a:solidFill>
                  <a:srgbClr val="00B0F0"/>
                </a:solidFill>
              </a:rPr>
              <a:t>POSTĘPOWANIA W ODNIESIENIU DO</a:t>
            </a:r>
            <a:r>
              <a:rPr lang="pl-PL" sz="2400" dirty="0">
                <a:solidFill>
                  <a:srgbClr val="00B0F0"/>
                </a:solidFill>
              </a:rPr>
              <a:t/>
            </a:r>
            <a:br>
              <a:rPr lang="pl-PL" sz="2400" dirty="0">
                <a:solidFill>
                  <a:srgbClr val="00B0F0"/>
                </a:solidFill>
              </a:rPr>
            </a:br>
            <a:r>
              <a:rPr lang="pl-PL" sz="2400" b="1" dirty="0">
                <a:solidFill>
                  <a:srgbClr val="00B0F0"/>
                </a:solidFill>
              </a:rPr>
              <a:t>UCZNIA PODEJRZANEGO O UŻYWANIE ŚRODKÓW</a:t>
            </a:r>
            <a:br>
              <a:rPr lang="pl-PL" sz="2400" b="1" dirty="0">
                <a:solidFill>
                  <a:srgbClr val="00B0F0"/>
                </a:solidFill>
              </a:rPr>
            </a:br>
            <a:r>
              <a:rPr lang="pl-PL" sz="2400" b="1" dirty="0">
                <a:solidFill>
                  <a:srgbClr val="00B0F0"/>
                </a:solidFill>
              </a:rPr>
              <a:t>ODURZAJĄCYCH</a:t>
            </a:r>
            <a:r>
              <a:rPr lang="pl-PL" dirty="0">
                <a:solidFill>
                  <a:srgbClr val="00B0F0"/>
                </a:solidFill>
              </a:rPr>
              <a:t/>
            </a:r>
            <a:br>
              <a:rPr lang="pl-PL" dirty="0">
                <a:solidFill>
                  <a:srgbClr val="00B0F0"/>
                </a:solidFill>
              </a:rPr>
            </a:br>
            <a:endParaRPr lang="pl-PL" dirty="0">
              <a:solidFill>
                <a:srgbClr val="00B0F0"/>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548680"/>
            <a:ext cx="8229600" cy="5582245"/>
          </a:xfrm>
        </p:spPr>
        <p:txBody>
          <a:bodyPr>
            <a:normAutofit fontScale="92500" lnSpcReduction="10000"/>
          </a:bodyPr>
          <a:lstStyle/>
          <a:p>
            <a:pPr lvl="0"/>
            <a:r>
              <a:rPr lang="pl-PL" sz="1800" b="1" u="sng" dirty="0"/>
              <a:t>Każdy pracownik SOSW</a:t>
            </a:r>
            <a:r>
              <a:rPr lang="pl-PL" sz="1800" dirty="0"/>
              <a:t>, który zaobserwował niepokojące zachowanie ucznia mogące wskazywać na używanie środków odurzających reaguje na te zachowania oraz powiadamia dyrekcję, pedagoga lub pielęgniarkę o tym fakcie</a:t>
            </a:r>
            <a:r>
              <a:rPr lang="pl-PL" sz="1800" dirty="0" smtClean="0"/>
              <a:t>.</a:t>
            </a:r>
            <a:endParaRPr lang="pl-PL" sz="1800" dirty="0"/>
          </a:p>
          <a:p>
            <a:pPr lvl="0"/>
            <a:r>
              <a:rPr lang="pl-PL" sz="1800" b="1" u="sng" dirty="0"/>
              <a:t>Pielęgniarka</a:t>
            </a:r>
            <a:r>
              <a:rPr lang="pl-PL" sz="1800" dirty="0"/>
              <a:t> udziela w razie potrzeby pierwszej </a:t>
            </a:r>
            <a:r>
              <a:rPr lang="pl-PL" sz="1800" dirty="0" smtClean="0"/>
              <a:t>pomocy, W RAZIE KONIECZNOŚCI WZYWA POGOTOWIE</a:t>
            </a:r>
            <a:endParaRPr lang="pl-PL" sz="1800" dirty="0"/>
          </a:p>
          <a:p>
            <a:pPr lvl="0"/>
            <a:r>
              <a:rPr lang="pl-PL" sz="1800" b="1" u="sng" dirty="0" smtClean="0"/>
              <a:t>Nauczyciel, pielęgniarka </a:t>
            </a:r>
            <a:r>
              <a:rPr lang="pl-PL" sz="1800" b="1" u="sng" dirty="0"/>
              <a:t>lub </a:t>
            </a:r>
            <a:r>
              <a:rPr lang="pl-PL" sz="1800" b="1" u="sng" dirty="0" smtClean="0"/>
              <a:t>pedagog </a:t>
            </a:r>
            <a:r>
              <a:rPr lang="pl-PL" sz="1800" dirty="0" smtClean="0"/>
              <a:t>powiadamiają  </a:t>
            </a:r>
            <a:r>
              <a:rPr lang="pl-PL" sz="1800" dirty="0"/>
              <a:t>rodziców o </a:t>
            </a:r>
            <a:r>
              <a:rPr lang="pl-PL" sz="1800" dirty="0" smtClean="0"/>
              <a:t>podejrzeniach, PROSZĄ O ODEBRANIE DZIECKA ZE SKOŁY</a:t>
            </a:r>
            <a:endParaRPr lang="pl-PL" sz="1800" dirty="0"/>
          </a:p>
          <a:p>
            <a:pPr lvl="0"/>
            <a:r>
              <a:rPr lang="pl-PL" sz="1800" b="1" u="sng" dirty="0"/>
              <a:t>Pedagog lub nauczyciel</a:t>
            </a:r>
            <a:r>
              <a:rPr lang="pl-PL" sz="1800" b="1" dirty="0"/>
              <a:t> </a:t>
            </a:r>
            <a:r>
              <a:rPr lang="pl-PL" sz="1800" dirty="0"/>
              <a:t>w razie konieczności </a:t>
            </a:r>
            <a:r>
              <a:rPr lang="pl-PL" sz="1800" dirty="0" smtClean="0"/>
              <a:t> ( niebezpieczne zachowanie ucznia, brak reakcji ze strony rodziców)powiadamia </a:t>
            </a:r>
            <a:r>
              <a:rPr lang="pl-PL" sz="1800" dirty="0"/>
              <a:t>policję. Policja po rozpoznaniu sytuacji podejmuje decyzję o dalszym postępowaniu</a:t>
            </a:r>
            <a:r>
              <a:rPr lang="pl-PL" sz="1800" dirty="0" smtClean="0"/>
              <a:t>.</a:t>
            </a:r>
          </a:p>
          <a:p>
            <a:pPr lvl="0"/>
            <a:r>
              <a:rPr lang="pl-PL" sz="1800" dirty="0"/>
              <a:t>W przypadku </a:t>
            </a:r>
            <a:r>
              <a:rPr lang="pl-PL" sz="1800" dirty="0" smtClean="0"/>
              <a:t>  powtarzających się sytuacji  </a:t>
            </a:r>
            <a:r>
              <a:rPr lang="pl-PL" sz="1800" dirty="0"/>
              <a:t>pedagog powiadamia </a:t>
            </a:r>
            <a:r>
              <a:rPr lang="pl-PL" sz="1800" dirty="0" smtClean="0"/>
              <a:t>kuratora lub Sąd Rodzinny </a:t>
            </a:r>
            <a:r>
              <a:rPr lang="pl-PL" sz="1800" dirty="0"/>
              <a:t>o </a:t>
            </a:r>
            <a:r>
              <a:rPr lang="pl-PL" sz="1800" dirty="0" smtClean="0"/>
              <a:t>zdarzeniach. </a:t>
            </a:r>
            <a:endParaRPr lang="pl-PL" sz="1800" dirty="0"/>
          </a:p>
          <a:p>
            <a:pPr lvl="0"/>
            <a:r>
              <a:rPr lang="pl-PL" sz="1800" dirty="0"/>
              <a:t>W </a:t>
            </a:r>
            <a:r>
              <a:rPr lang="pl-PL" sz="1800" dirty="0" smtClean="0"/>
              <a:t>stosunku do</a:t>
            </a:r>
            <a:r>
              <a:rPr lang="pl-PL" sz="1800" b="1" dirty="0" smtClean="0"/>
              <a:t> </a:t>
            </a:r>
            <a:r>
              <a:rPr lang="pl-PL" sz="1800" b="1" u="sng" dirty="0" smtClean="0"/>
              <a:t>ucznia</a:t>
            </a:r>
            <a:r>
              <a:rPr lang="pl-PL" sz="1800" b="1" dirty="0" smtClean="0"/>
              <a:t> </a:t>
            </a:r>
            <a:r>
              <a:rPr lang="pl-PL" sz="1800" dirty="0" smtClean="0"/>
              <a:t>podejrzanego o używanie środków odurzających zostają wyciągnięte konsekwencje dyscyplinarne.  </a:t>
            </a:r>
            <a:endParaRPr lang="pl-PL" sz="1800" dirty="0"/>
          </a:p>
          <a:p>
            <a:pPr lvl="0"/>
            <a:r>
              <a:rPr lang="pl-PL" sz="1800" b="1" u="sng" dirty="0"/>
              <a:t>Wychowawca klasy lub pedagog</a:t>
            </a:r>
            <a:r>
              <a:rPr lang="pl-PL" sz="1800" b="1" dirty="0"/>
              <a:t> </a:t>
            </a:r>
            <a:r>
              <a:rPr lang="pl-PL" sz="1800" dirty="0" smtClean="0"/>
              <a:t>wzywa </a:t>
            </a:r>
            <a:r>
              <a:rPr lang="pl-PL" sz="1800" dirty="0"/>
              <a:t>rodziców ucznia na rozmowę celem ustalenia sposobów </a:t>
            </a:r>
            <a:r>
              <a:rPr lang="pl-PL" sz="1800" dirty="0" smtClean="0"/>
              <a:t>oddziaływania oraz konsekwencji.</a:t>
            </a:r>
            <a:endParaRPr lang="pl-PL" sz="1800" dirty="0"/>
          </a:p>
          <a:p>
            <a:pPr lvl="0"/>
            <a:r>
              <a:rPr lang="pl-PL" sz="1800" dirty="0"/>
              <a:t>Uczeń zostaje poddany oddziaływaniom wychowawczo – motywującym, zmierzającym do zatrzymania procesu demoralizacji, nadzór wychowawczy nad uczniem zostaje wzmożony. </a:t>
            </a:r>
          </a:p>
          <a:p>
            <a:pPr lvl="0"/>
            <a:endParaRPr lang="pl-PL" dirty="0"/>
          </a:p>
          <a:p>
            <a:endParaRPr lang="pl-PL"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1285860"/>
            <a:ext cx="8229600" cy="4845065"/>
          </a:xfrm>
        </p:spPr>
        <p:txBody>
          <a:bodyPr/>
          <a:lstStyle/>
          <a:p>
            <a:pPr lvl="0"/>
            <a:r>
              <a:rPr lang="pl-PL" sz="2400" dirty="0"/>
              <a:t>Każdy pracownik powiadamia o tym fakcie dyrekcję SOSW </a:t>
            </a:r>
            <a:r>
              <a:rPr lang="pl-PL" sz="2400" dirty="0" smtClean="0"/>
              <a:t>lub pedagoga/psychologa  </a:t>
            </a:r>
            <a:r>
              <a:rPr lang="pl-PL" sz="2400" dirty="0"/>
              <a:t>szkolnego</a:t>
            </a:r>
            <a:r>
              <a:rPr lang="pl-PL" sz="2400" dirty="0" smtClean="0"/>
              <a:t>.</a:t>
            </a:r>
            <a:endParaRPr lang="pl-PL" sz="2400" dirty="0"/>
          </a:p>
          <a:p>
            <a:pPr lvl="0"/>
            <a:r>
              <a:rPr lang="pl-PL" sz="2400" dirty="0"/>
              <a:t>Zabezpiecza substancje przed dostępem innych osób</a:t>
            </a:r>
            <a:r>
              <a:rPr lang="pl-PL" sz="2400" dirty="0" smtClean="0"/>
              <a:t>.</a:t>
            </a:r>
            <a:endParaRPr lang="pl-PL" sz="2400" dirty="0"/>
          </a:p>
          <a:p>
            <a:pPr lvl="0"/>
            <a:r>
              <a:rPr lang="pl-PL" sz="2400" dirty="0"/>
              <a:t>Dyrekcja SOSW wzywa policję.</a:t>
            </a:r>
          </a:p>
          <a:p>
            <a:endParaRPr lang="pl-PL" sz="2400" dirty="0"/>
          </a:p>
        </p:txBody>
      </p:sp>
      <p:sp>
        <p:nvSpPr>
          <p:cNvPr id="2" name="Tytuł 1"/>
          <p:cNvSpPr>
            <a:spLocks noGrp="1"/>
          </p:cNvSpPr>
          <p:nvPr>
            <p:ph type="title"/>
          </p:nvPr>
        </p:nvSpPr>
        <p:spPr/>
        <p:txBody>
          <a:bodyPr>
            <a:normAutofit fontScale="90000"/>
          </a:bodyPr>
          <a:lstStyle/>
          <a:p>
            <a:r>
              <a:rPr lang="pl-PL" sz="2400" b="1" dirty="0">
                <a:solidFill>
                  <a:srgbClr val="00B0F0"/>
                </a:solidFill>
              </a:rPr>
              <a:t>W przypadku znalezienia na terenie szkoły substancji przypominającej wyglądem narkotyk:</a:t>
            </a:r>
            <a:r>
              <a:rPr lang="pl-PL" dirty="0">
                <a:solidFill>
                  <a:srgbClr val="00B0F0"/>
                </a:solidFill>
              </a:rPr>
              <a:t/>
            </a:r>
            <a:br>
              <a:rPr lang="pl-PL" dirty="0">
                <a:solidFill>
                  <a:srgbClr val="00B0F0"/>
                </a:solidFill>
              </a:rPr>
            </a:br>
            <a:endParaRPr lang="pl-PL" dirty="0">
              <a:solidFill>
                <a:srgbClr val="00B0F0"/>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1214422"/>
            <a:ext cx="8229600" cy="4916503"/>
          </a:xfrm>
        </p:spPr>
        <p:txBody>
          <a:bodyPr>
            <a:normAutofit fontScale="92500" lnSpcReduction="20000"/>
          </a:bodyPr>
          <a:lstStyle/>
          <a:p>
            <a:pPr lvl="0"/>
            <a:r>
              <a:rPr lang="pl-PL" sz="1800" dirty="0"/>
              <a:t>Każdy pracownik </a:t>
            </a:r>
            <a:r>
              <a:rPr lang="pl-PL" sz="1800" u="sng" dirty="0"/>
              <a:t>powiadamia o tym fakcie dyrekcję SOSW </a:t>
            </a:r>
            <a:r>
              <a:rPr lang="pl-PL" sz="1800" dirty="0"/>
              <a:t>lub </a:t>
            </a:r>
            <a:r>
              <a:rPr lang="pl-PL" sz="1800" dirty="0" smtClean="0"/>
              <a:t>pedagoga/psychologa  </a:t>
            </a:r>
            <a:r>
              <a:rPr lang="pl-PL" sz="1800" dirty="0"/>
              <a:t>szkolnego.</a:t>
            </a:r>
          </a:p>
          <a:p>
            <a:pPr>
              <a:buNone/>
            </a:pPr>
            <a:endParaRPr lang="pl-PL" sz="1800" dirty="0"/>
          </a:p>
          <a:p>
            <a:pPr lvl="0"/>
            <a:r>
              <a:rPr lang="pl-PL" sz="1800" dirty="0"/>
              <a:t>W obecności dwóch osób (dyrektor, pedagog, psycholog, wychowawca, nauczyciel) następuje polecenie przekazania przez ucznia podejrzanej substancji, </a:t>
            </a:r>
            <a:r>
              <a:rPr lang="pl-PL" sz="1800" u="sng" dirty="0"/>
              <a:t>zaprezentowania zawartości torby lub kieszeni</a:t>
            </a:r>
            <a:r>
              <a:rPr lang="pl-PL" sz="1800" dirty="0"/>
              <a:t>. </a:t>
            </a:r>
          </a:p>
          <a:p>
            <a:pPr>
              <a:buNone/>
            </a:pPr>
            <a:endParaRPr lang="pl-PL" sz="1800" dirty="0"/>
          </a:p>
          <a:p>
            <a:pPr lvl="0"/>
            <a:r>
              <a:rPr lang="pl-PL" sz="1800" dirty="0"/>
              <a:t>W przypadku odmowy ucznia dyrektor lub pedagog powiadamia policję w celu przeszukania ucznia</a:t>
            </a:r>
            <a:r>
              <a:rPr lang="pl-PL" sz="1800" dirty="0" smtClean="0"/>
              <a:t>.</a:t>
            </a:r>
          </a:p>
          <a:p>
            <a:pPr lvl="0"/>
            <a:endParaRPr lang="pl-PL" sz="1800" dirty="0" smtClean="0"/>
          </a:p>
          <a:p>
            <a:pPr lvl="0"/>
            <a:r>
              <a:rPr lang="pl-PL" sz="1800" dirty="0" smtClean="0"/>
              <a:t>Po znalezieniu substancji psychoaktywnej Dyrektor  powiadamia policję.</a:t>
            </a:r>
            <a:endParaRPr lang="pl-PL" sz="1800" dirty="0"/>
          </a:p>
          <a:p>
            <a:pPr>
              <a:buNone/>
            </a:pPr>
            <a:endParaRPr lang="pl-PL" sz="1800" dirty="0"/>
          </a:p>
          <a:p>
            <a:pPr lvl="0"/>
            <a:r>
              <a:rPr lang="pl-PL" sz="1800" dirty="0" smtClean="0"/>
              <a:t>Pedagog/psycholog  </a:t>
            </a:r>
            <a:r>
              <a:rPr lang="pl-PL" sz="1800" dirty="0"/>
              <a:t>lub dyrektor powiadamia rodziców ucznia i wzywa ich do możliwie najszybszego stawienia się na </a:t>
            </a:r>
            <a:r>
              <a:rPr lang="pl-PL" sz="1800" dirty="0" smtClean="0"/>
              <a:t>rozmowę, w przypadku stwierdzenia, że uczeń może znajdować się pod wpływem środków odurzających </a:t>
            </a:r>
            <a:endParaRPr lang="pl-PL" sz="1800" dirty="0"/>
          </a:p>
          <a:p>
            <a:pPr>
              <a:buNone/>
            </a:pPr>
            <a:endParaRPr lang="pl-PL" sz="1800" dirty="0"/>
          </a:p>
          <a:p>
            <a:pPr lvl="0"/>
            <a:r>
              <a:rPr lang="pl-PL" sz="1800" dirty="0"/>
              <a:t>W stosunku do ucznia zostają podjęte konsekwencje wychowawcze, łącznie z uruchomieniem procedury o zmianę placówki na </a:t>
            </a:r>
            <a:r>
              <a:rPr lang="pl-PL" sz="1800" dirty="0" smtClean="0"/>
              <a:t>wychowawczą.</a:t>
            </a:r>
            <a:endParaRPr lang="pl-PL" sz="1800" dirty="0"/>
          </a:p>
          <a:p>
            <a:endParaRPr lang="pl-PL" dirty="0"/>
          </a:p>
        </p:txBody>
      </p:sp>
      <p:sp>
        <p:nvSpPr>
          <p:cNvPr id="2" name="Tytuł 1"/>
          <p:cNvSpPr>
            <a:spLocks noGrp="1"/>
          </p:cNvSpPr>
          <p:nvPr>
            <p:ph type="title"/>
          </p:nvPr>
        </p:nvSpPr>
        <p:spPr/>
        <p:txBody>
          <a:bodyPr>
            <a:normAutofit fontScale="90000"/>
          </a:bodyPr>
          <a:lstStyle/>
          <a:p>
            <a:r>
              <a:rPr lang="pl-PL" sz="2800" b="1" dirty="0">
                <a:solidFill>
                  <a:srgbClr val="00B0F0"/>
                </a:solidFill>
              </a:rPr>
              <a:t>W przypadku podejrzenia posiadania przez ucznia substancji psychoaktywnej</a:t>
            </a:r>
            <a:r>
              <a:rPr lang="pl-PL" dirty="0"/>
              <a:t/>
            </a:r>
            <a:br>
              <a:rPr lang="pl-PL" dirty="0"/>
            </a:br>
            <a:endParaRPr lang="pl-PL"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1071546"/>
            <a:ext cx="8229600" cy="5059379"/>
          </a:xfrm>
        </p:spPr>
        <p:txBody>
          <a:bodyPr/>
          <a:lstStyle/>
          <a:p>
            <a:pPr>
              <a:buNone/>
            </a:pPr>
            <a:endParaRPr lang="pl-PL" sz="2000" dirty="0"/>
          </a:p>
          <a:p>
            <a:pPr>
              <a:buNone/>
            </a:pPr>
            <a:r>
              <a:rPr lang="pl-PL" sz="2000" dirty="0"/>
              <a:t>Wskaźniki:</a:t>
            </a:r>
          </a:p>
          <a:p>
            <a:pPr>
              <a:buNone/>
            </a:pPr>
            <a:endParaRPr lang="pl-PL" sz="2000" dirty="0"/>
          </a:p>
          <a:p>
            <a:r>
              <a:rPr lang="pl-PL" sz="2000" dirty="0" smtClean="0"/>
              <a:t>przejawy </a:t>
            </a:r>
            <a:r>
              <a:rPr lang="pl-PL" sz="2000" dirty="0"/>
              <a:t>agresji fizycznej (popychanie, kopanie, uderzanie, szczypanie)</a:t>
            </a:r>
          </a:p>
          <a:p>
            <a:r>
              <a:rPr lang="pl-PL" sz="2000" dirty="0" smtClean="0"/>
              <a:t>przejawy </a:t>
            </a:r>
            <a:r>
              <a:rPr lang="pl-PL" sz="2000" dirty="0"/>
              <a:t>agresji psychicznej (straszenie, grożenie, przezywanie, wyśmiewanie)</a:t>
            </a:r>
          </a:p>
          <a:p>
            <a:pPr>
              <a:buNone/>
            </a:pPr>
            <a:endParaRPr lang="pl-PL" dirty="0"/>
          </a:p>
          <a:p>
            <a:endParaRPr lang="pl-PL" dirty="0"/>
          </a:p>
        </p:txBody>
      </p:sp>
      <p:sp>
        <p:nvSpPr>
          <p:cNvPr id="2" name="Tytuł 1"/>
          <p:cNvSpPr>
            <a:spLocks noGrp="1"/>
          </p:cNvSpPr>
          <p:nvPr>
            <p:ph type="title"/>
          </p:nvPr>
        </p:nvSpPr>
        <p:spPr/>
        <p:txBody>
          <a:bodyPr>
            <a:normAutofit fontScale="90000"/>
          </a:bodyPr>
          <a:lstStyle/>
          <a:p>
            <a:r>
              <a:rPr lang="pl-PL" sz="2400" b="1" dirty="0">
                <a:solidFill>
                  <a:srgbClr val="00B0F0"/>
                </a:solidFill>
              </a:rPr>
              <a:t>PROCEDURY POSTĘPOWANIA W ODNIESIENIU DO</a:t>
            </a:r>
            <a:r>
              <a:rPr lang="pl-PL" sz="2400" dirty="0">
                <a:solidFill>
                  <a:srgbClr val="00B0F0"/>
                </a:solidFill>
              </a:rPr>
              <a:t/>
            </a:r>
            <a:br>
              <a:rPr lang="pl-PL" sz="2400" dirty="0">
                <a:solidFill>
                  <a:srgbClr val="00B0F0"/>
                </a:solidFill>
              </a:rPr>
            </a:br>
            <a:r>
              <a:rPr lang="pl-PL" sz="2400" b="1" dirty="0">
                <a:solidFill>
                  <a:srgbClr val="00B0F0"/>
                </a:solidFill>
              </a:rPr>
              <a:t>UCZNIA AGRESYWNIE ZACHOWUJĄCEGO SIĘ</a:t>
            </a:r>
            <a:r>
              <a:rPr lang="pl-PL" b="1" dirty="0">
                <a:solidFill>
                  <a:srgbClr val="00B0F0"/>
                </a:solidFill>
              </a:rPr>
              <a:t/>
            </a:r>
            <a:br>
              <a:rPr lang="pl-PL" b="1" dirty="0">
                <a:solidFill>
                  <a:srgbClr val="00B0F0"/>
                </a:solidFill>
              </a:rPr>
            </a:br>
            <a:endParaRPr lang="pl-PL" dirty="0">
              <a:solidFill>
                <a:srgbClr val="00B0F0"/>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620688"/>
            <a:ext cx="8222566" cy="5510238"/>
          </a:xfrm>
        </p:spPr>
        <p:txBody>
          <a:bodyPr>
            <a:normAutofit fontScale="92500" lnSpcReduction="10000"/>
          </a:bodyPr>
          <a:lstStyle/>
          <a:p>
            <a:pPr lvl="0">
              <a:buNone/>
            </a:pPr>
            <a:r>
              <a:rPr lang="pl-PL" sz="1800" dirty="0" smtClean="0">
                <a:effectLst/>
              </a:rPr>
              <a:t>1. </a:t>
            </a:r>
            <a:r>
              <a:rPr lang="pl-PL" sz="1800" b="1" u="sng" dirty="0" smtClean="0">
                <a:effectLst/>
              </a:rPr>
              <a:t>Każdy </a:t>
            </a:r>
            <a:r>
              <a:rPr lang="pl-PL" sz="1800" b="1" u="sng" dirty="0">
                <a:effectLst/>
              </a:rPr>
              <a:t>pracownik SOSW </a:t>
            </a:r>
            <a:r>
              <a:rPr lang="pl-PL" sz="1800" dirty="0"/>
              <a:t>obserwujący bójkę reaguje na nią </a:t>
            </a:r>
            <a:r>
              <a:rPr lang="pl-PL" sz="1800" u="sng" dirty="0"/>
              <a:t>rozdzieleniem uczestniczących w niej uczniów</a:t>
            </a:r>
            <a:r>
              <a:rPr lang="pl-PL" sz="1800" dirty="0" smtClean="0"/>
              <a:t>.</a:t>
            </a:r>
            <a:endParaRPr lang="pl-PL" sz="1800" dirty="0"/>
          </a:p>
          <a:p>
            <a:pPr lvl="0">
              <a:buNone/>
            </a:pPr>
            <a:r>
              <a:rPr lang="pl-PL" sz="1800" dirty="0" smtClean="0"/>
              <a:t>2. </a:t>
            </a:r>
            <a:r>
              <a:rPr lang="pl-PL" sz="1800" u="sng" dirty="0" smtClean="0"/>
              <a:t>Wyjaśnia </a:t>
            </a:r>
            <a:r>
              <a:rPr lang="pl-PL" sz="1800" dirty="0"/>
              <a:t>okoliczności wystąpienia konfliktu, dając możliwość wypowiedzenia się uczestnikom </a:t>
            </a:r>
            <a:r>
              <a:rPr lang="pl-PL" sz="1800" dirty="0" smtClean="0"/>
              <a:t>bójki.</a:t>
            </a:r>
          </a:p>
          <a:p>
            <a:pPr lvl="0">
              <a:buNone/>
            </a:pPr>
            <a:r>
              <a:rPr lang="pl-PL" sz="1800" dirty="0" smtClean="0"/>
              <a:t>3</a:t>
            </a:r>
            <a:r>
              <a:rPr lang="pl-PL" sz="1800" u="sng" dirty="0" smtClean="0"/>
              <a:t>. Powiadamia </a:t>
            </a:r>
            <a:r>
              <a:rPr lang="pl-PL" sz="1800" u="sng" dirty="0"/>
              <a:t>wychowawców klas </a:t>
            </a:r>
            <a:r>
              <a:rPr lang="pl-PL" sz="1800" dirty="0"/>
              <a:t>uczestników bójki, którzy wyciągają konsekwencje dyscyplinarne w stosunku do swoich uczniów</a:t>
            </a:r>
            <a:r>
              <a:rPr lang="pl-PL" sz="1800" dirty="0" smtClean="0"/>
              <a:t>.</a:t>
            </a:r>
            <a:endParaRPr lang="pl-PL" sz="1800" dirty="0"/>
          </a:p>
          <a:p>
            <a:pPr lvl="0">
              <a:buNone/>
            </a:pPr>
            <a:r>
              <a:rPr lang="pl-PL" sz="1800" dirty="0" smtClean="0"/>
              <a:t>4. W </a:t>
            </a:r>
            <a:r>
              <a:rPr lang="pl-PL" sz="1800" dirty="0"/>
              <a:t>przypadku agresora i ofiary nauczyciel interweniujący podczas bójki rozdziela uczestników, zapewnia niezbędną pomoc ofierze, doprowadza agresora do wychowawcy klasy lub pedagoga na rozmowę wychowawczą. Przekazuje wszystkie niezbędne informacje na temat zdarzenia</a:t>
            </a:r>
            <a:r>
              <a:rPr lang="pl-PL" sz="1800" dirty="0" smtClean="0"/>
              <a:t>.</a:t>
            </a:r>
            <a:endParaRPr lang="pl-PL" sz="1800" dirty="0"/>
          </a:p>
          <a:p>
            <a:pPr lvl="0">
              <a:buNone/>
            </a:pPr>
            <a:r>
              <a:rPr lang="pl-PL" sz="1800" dirty="0" smtClean="0"/>
              <a:t>5. Nauczyciel</a:t>
            </a:r>
            <a:r>
              <a:rPr lang="pl-PL" sz="1800" dirty="0"/>
              <a:t>, wychowawca klasy lub pedagog </a:t>
            </a:r>
            <a:r>
              <a:rPr lang="pl-PL" sz="1800" u="sng" dirty="0"/>
              <a:t>powiadamia dyrekcję </a:t>
            </a:r>
            <a:r>
              <a:rPr lang="pl-PL" sz="1800" dirty="0"/>
              <a:t>o zdarzeniu.  Wzywa rodziców na rozmowę</a:t>
            </a:r>
            <a:r>
              <a:rPr lang="pl-PL" sz="1800" dirty="0" smtClean="0"/>
              <a:t>.</a:t>
            </a:r>
            <a:endParaRPr lang="pl-PL" sz="1800" dirty="0"/>
          </a:p>
          <a:p>
            <a:pPr lvl="0">
              <a:buNone/>
            </a:pPr>
            <a:r>
              <a:rPr lang="pl-PL" sz="1800" dirty="0" smtClean="0"/>
              <a:t>6. W </a:t>
            </a:r>
            <a:r>
              <a:rPr lang="pl-PL" sz="1800" dirty="0"/>
              <a:t>stosunku do ucznia zostają wyciągnięte konsekwencje dyscyplinarne ustalone przez zespół wychowawczy, łącznie z powiadomieniem kuratora lub kierowaniem sprawy do sądu</a:t>
            </a:r>
            <a:r>
              <a:rPr lang="pl-PL" sz="1800" dirty="0" smtClean="0"/>
              <a:t>.</a:t>
            </a:r>
            <a:endParaRPr lang="pl-PL" sz="1800" dirty="0"/>
          </a:p>
          <a:p>
            <a:pPr lvl="0">
              <a:buNone/>
            </a:pPr>
            <a:r>
              <a:rPr lang="pl-PL" sz="1800" dirty="0" smtClean="0"/>
              <a:t>7. Stosowanie </a:t>
            </a:r>
            <a:r>
              <a:rPr lang="pl-PL" sz="1800" dirty="0"/>
              <a:t>kar za negatywne zachowanie na terenie placówki reguluje statut SOSW.</a:t>
            </a:r>
          </a:p>
          <a:p>
            <a:pPr lvl="0">
              <a:buNone/>
            </a:pPr>
            <a:r>
              <a:rPr lang="pl-PL" sz="1800" dirty="0" smtClean="0"/>
              <a:t>8. W </a:t>
            </a:r>
            <a:r>
              <a:rPr lang="pl-PL" sz="1800" dirty="0"/>
              <a:t>przypadku poważnego naruszenia nietykalności osobistej dyrektor ośrodka zgłasza sprawę agresji fizycznej na policję celem wyciągnięcia konsekwencji prawnych w stosunku do agresora</a:t>
            </a:r>
            <a:r>
              <a:rPr lang="pl-PL" sz="1800" dirty="0" smtClean="0"/>
              <a:t>.</a:t>
            </a:r>
            <a:endParaRPr lang="pl-PL" sz="1800" dirty="0"/>
          </a:p>
          <a:p>
            <a:endParaRPr lang="pl-PL"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1714488"/>
            <a:ext cx="8229600" cy="4416437"/>
          </a:xfrm>
        </p:spPr>
        <p:txBody>
          <a:bodyPr>
            <a:normAutofit fontScale="92500" lnSpcReduction="10000"/>
          </a:bodyPr>
          <a:lstStyle/>
          <a:p>
            <a:pPr>
              <a:buNone/>
            </a:pPr>
            <a:r>
              <a:rPr lang="pl-PL" sz="1200" dirty="0" smtClean="0"/>
              <a:t>1.</a:t>
            </a:r>
            <a:r>
              <a:rPr lang="pl-PL" sz="1200" b="1" dirty="0" smtClean="0"/>
              <a:t>	</a:t>
            </a:r>
            <a:r>
              <a:rPr lang="pl-PL" sz="1400" b="1" dirty="0" smtClean="0"/>
              <a:t>Nauczyciel</a:t>
            </a:r>
            <a:r>
              <a:rPr lang="pl-PL" sz="1400" dirty="0" smtClean="0"/>
              <a:t> </a:t>
            </a:r>
            <a:r>
              <a:rPr lang="pl-PL" sz="1400" u="sng" dirty="0"/>
              <a:t>przeprowadza rozmowę z uczniem, </a:t>
            </a:r>
            <a:r>
              <a:rPr lang="pl-PL" sz="1400" dirty="0"/>
              <a:t>uświadamiając mu nieodpowiednie zachowanie.</a:t>
            </a:r>
          </a:p>
          <a:p>
            <a:pPr>
              <a:buNone/>
            </a:pPr>
            <a:r>
              <a:rPr lang="pl-PL" sz="1400" dirty="0"/>
              <a:t>2.   </a:t>
            </a:r>
            <a:r>
              <a:rPr lang="pl-PL" sz="1400" dirty="0" smtClean="0"/>
              <a:t> </a:t>
            </a:r>
            <a:r>
              <a:rPr lang="pl-PL" sz="1400" u="sng" dirty="0"/>
              <a:t>I</a:t>
            </a:r>
            <a:r>
              <a:rPr lang="pl-PL" sz="1400" u="sng" dirty="0" smtClean="0"/>
              <a:t>nformuje </a:t>
            </a:r>
            <a:r>
              <a:rPr lang="pl-PL" sz="1400" u="sng" dirty="0"/>
              <a:t>rodziców ucznia o jego agresywnym </a:t>
            </a:r>
            <a:r>
              <a:rPr lang="pl-PL" sz="1400" u="sng" dirty="0" smtClean="0"/>
              <a:t>zachowaniu </a:t>
            </a:r>
            <a:r>
              <a:rPr lang="pl-PL" sz="1400" dirty="0" smtClean="0"/>
              <a:t>( ROZMOWA TELEFONICZNA, WPIS DO DZIENNICZKA UCZNIA) , </a:t>
            </a:r>
            <a:r>
              <a:rPr lang="pl-PL" sz="1400" dirty="0"/>
              <a:t>zwracając uwagę na przeprowadzenie przez rodziców rozmowy z dzieckiem na temat przestrzegania praw człowieka, budowania pozytywnych relacji międzyludzkich.</a:t>
            </a:r>
          </a:p>
          <a:p>
            <a:pPr>
              <a:buNone/>
            </a:pPr>
            <a:r>
              <a:rPr lang="pl-PL" sz="1400" dirty="0"/>
              <a:t>3.    Zwraca się z pisemną prośbą o </a:t>
            </a:r>
            <a:r>
              <a:rPr lang="pl-PL" sz="1400" u="sng" dirty="0"/>
              <a:t>zgłoszenie się rodzica (prawnego opiekuna) do szkoły: </a:t>
            </a:r>
          </a:p>
          <a:p>
            <a:r>
              <a:rPr lang="pl-PL" sz="1400" dirty="0" smtClean="0"/>
              <a:t>przeprowadza</a:t>
            </a:r>
            <a:r>
              <a:rPr lang="pl-PL" sz="1400" dirty="0"/>
              <a:t>  rozmowę z rodzicem ( prawnym opiekunem), pogłębiając wiedzę na temat ucznia, jego rozwoju intelektualnego, społecznego, </a:t>
            </a:r>
            <a:r>
              <a:rPr lang="pl-PL" sz="1400" dirty="0" smtClean="0"/>
              <a:t>emocjonalnego</a:t>
            </a:r>
            <a:r>
              <a:rPr lang="pl-PL" sz="1400" dirty="0"/>
              <a:t> </a:t>
            </a:r>
          </a:p>
          <a:p>
            <a:r>
              <a:rPr lang="pl-PL" sz="1400" dirty="0" smtClean="0"/>
              <a:t>rozmowę </a:t>
            </a:r>
            <a:r>
              <a:rPr lang="pl-PL" sz="1400" dirty="0"/>
              <a:t>prowadzi pedagog szkolny analizując przyczyny zaburzonego zachowania ucznia, pomagając rodzicom w  doborze metod wychowawczych , zakłada uczniowi „ Indywidualną kartę ucznia</a:t>
            </a:r>
            <a:r>
              <a:rPr lang="pl-PL" sz="1400" dirty="0" smtClean="0"/>
              <a:t>”, opracowuje wspólnie z wychowawcami program naprawczy realizowany przez wszystkich pracowników placówki</a:t>
            </a:r>
            <a:endParaRPr lang="pl-PL" sz="1400" dirty="0"/>
          </a:p>
          <a:p>
            <a:pPr>
              <a:buNone/>
            </a:pPr>
            <a:r>
              <a:rPr lang="pl-PL" sz="1400" dirty="0"/>
              <a:t>4.    W przypadku utrzymywania się  nieprawidłowych relacji ucznia z rówieśnikami  (pobicia, zaczepianie itp.), wychowawca w porozumieniu z rodzicami dziecka kieruje je na badania </a:t>
            </a:r>
            <a:r>
              <a:rPr lang="pl-PL" sz="1400" dirty="0" smtClean="0"/>
              <a:t>psychologiczne lub psychiatryczne , </a:t>
            </a:r>
            <a:r>
              <a:rPr lang="pl-PL" sz="1400" dirty="0"/>
              <a:t>w celu otrzymania dalszych wskazówek dot. prowadzenia ucznia.</a:t>
            </a:r>
          </a:p>
          <a:p>
            <a:pPr>
              <a:buNone/>
            </a:pPr>
            <a:r>
              <a:rPr lang="pl-PL" sz="1400" dirty="0"/>
              <a:t>5.    Na prośbę rodzica uczeń ma możliwość uczestniczenia  w zajęciach </a:t>
            </a:r>
            <a:r>
              <a:rPr lang="pl-PL" sz="1400" dirty="0" smtClean="0"/>
              <a:t>terapeutycznych </a:t>
            </a:r>
            <a:r>
              <a:rPr lang="pl-PL" sz="1400" dirty="0"/>
              <a:t>organizowanych na terenie szkoły.</a:t>
            </a:r>
          </a:p>
          <a:p>
            <a:pPr>
              <a:buNone/>
            </a:pPr>
            <a:r>
              <a:rPr lang="pl-PL" sz="1400" dirty="0"/>
              <a:t>6.    W sytuacji, kiedy uczeń w dalszym ciągu stwarza zagrożenie dla innych uczniów, pedagog szkolny w porozumieniu z dyrektorem szkoły i wychowawcą ucznia kieruje wniosek  do Sądu Rejonowego, Wydział Rodzinny i Nieletnich o zastosowanie środka wychowawczego zapobiegającego demoralizacji ucznia. </a:t>
            </a:r>
          </a:p>
          <a:p>
            <a:pPr>
              <a:buNone/>
            </a:pPr>
            <a:endParaRPr lang="pl-PL" sz="1400" dirty="0"/>
          </a:p>
        </p:txBody>
      </p:sp>
      <p:sp>
        <p:nvSpPr>
          <p:cNvPr id="2" name="Tytuł 1"/>
          <p:cNvSpPr>
            <a:spLocks noGrp="1"/>
          </p:cNvSpPr>
          <p:nvPr>
            <p:ph type="title"/>
          </p:nvPr>
        </p:nvSpPr>
        <p:spPr>
          <a:xfrm>
            <a:off x="457200" y="1357298"/>
            <a:ext cx="8229600" cy="60340"/>
          </a:xfrm>
        </p:spPr>
        <p:txBody>
          <a:bodyPr>
            <a:normAutofit fontScale="90000"/>
          </a:bodyPr>
          <a:lstStyle/>
          <a:p>
            <a:r>
              <a:rPr lang="pl-PL" sz="2000" dirty="0"/>
              <a:t/>
            </a:r>
            <a:br>
              <a:rPr lang="pl-PL" sz="2000" dirty="0"/>
            </a:br>
            <a:r>
              <a:rPr lang="pl-PL" sz="2000" dirty="0"/>
              <a:t> </a:t>
            </a:r>
            <a:r>
              <a:rPr lang="pl-PL" dirty="0"/>
              <a:t/>
            </a:r>
            <a:br>
              <a:rPr lang="pl-PL" dirty="0"/>
            </a:br>
            <a:endParaRPr lang="pl-PL"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928670"/>
            <a:ext cx="8229600" cy="5202255"/>
          </a:xfrm>
        </p:spPr>
        <p:txBody>
          <a:bodyPr>
            <a:normAutofit lnSpcReduction="10000"/>
          </a:bodyPr>
          <a:lstStyle/>
          <a:p>
            <a:pPr>
              <a:buNone/>
            </a:pPr>
            <a:r>
              <a:rPr lang="pl-PL" sz="2000" u="sng" dirty="0"/>
              <a:t>Wskaźniki</a:t>
            </a:r>
            <a:r>
              <a:rPr lang="pl-PL" sz="2000" u="sng" dirty="0" smtClean="0"/>
              <a:t>:</a:t>
            </a:r>
            <a:endParaRPr lang="pl-PL" sz="2000" dirty="0"/>
          </a:p>
          <a:p>
            <a:r>
              <a:rPr lang="pl-PL" sz="2000" dirty="0" smtClean="0"/>
              <a:t>obrażenia</a:t>
            </a:r>
            <a:r>
              <a:rPr lang="pl-PL" sz="2000" dirty="0"/>
              <a:t>,</a:t>
            </a:r>
          </a:p>
          <a:p>
            <a:r>
              <a:rPr lang="pl-PL" sz="2000" dirty="0" smtClean="0"/>
              <a:t>uszkodzenia ciała</a:t>
            </a:r>
          </a:p>
          <a:p>
            <a:pPr>
              <a:buNone/>
            </a:pPr>
            <a:endParaRPr lang="pl-PL" sz="2000" dirty="0" smtClean="0"/>
          </a:p>
          <a:p>
            <a:pPr lvl="0">
              <a:buNone/>
            </a:pPr>
            <a:r>
              <a:rPr lang="pl-PL" sz="1600" u="sng" dirty="0" smtClean="0"/>
              <a:t>1. Każdy </a:t>
            </a:r>
            <a:r>
              <a:rPr lang="pl-PL" sz="1600" u="sng" dirty="0"/>
              <a:t>pracownik placówki</a:t>
            </a:r>
            <a:r>
              <a:rPr lang="pl-PL" sz="1600" dirty="0"/>
              <a:t> obserwujący wypadek </a:t>
            </a:r>
            <a:r>
              <a:rPr lang="pl-PL" sz="1600" u="sng" dirty="0"/>
              <a:t>reaguje na niego oraz powiadamia dyrekcję SOSW, pedagoga lub pielęgniarkę </a:t>
            </a:r>
            <a:r>
              <a:rPr lang="pl-PL" sz="1600" dirty="0"/>
              <a:t>o zajściu</a:t>
            </a:r>
            <a:r>
              <a:rPr lang="pl-PL" sz="1600" dirty="0" smtClean="0"/>
              <a:t>.</a:t>
            </a:r>
            <a:r>
              <a:rPr lang="pl-PL" sz="1600" dirty="0"/>
              <a:t> </a:t>
            </a:r>
          </a:p>
          <a:p>
            <a:pPr lvl="0">
              <a:buNone/>
            </a:pPr>
            <a:r>
              <a:rPr lang="pl-PL" sz="1600" u="sng" dirty="0" smtClean="0"/>
              <a:t>2. Nauczyciel</a:t>
            </a:r>
            <a:r>
              <a:rPr lang="pl-PL" sz="1600" dirty="0"/>
              <a:t>, który ma pod opieką innych uczniów, na czas wezwania pomocy pielęgniarki, pedagoga lub dyrekcji SOSW, przekazuje opiekę nad dziećmi nauczycielowi prowadzącemu lekcję obok. </a:t>
            </a:r>
          </a:p>
          <a:p>
            <a:pPr lvl="0">
              <a:buNone/>
            </a:pPr>
            <a:r>
              <a:rPr lang="pl-PL" sz="1600" u="sng" dirty="0" smtClean="0"/>
              <a:t>3. Pielęgniarka</a:t>
            </a:r>
            <a:r>
              <a:rPr lang="pl-PL" sz="1600" dirty="0" smtClean="0"/>
              <a:t> </a:t>
            </a:r>
            <a:r>
              <a:rPr lang="pl-PL" sz="1600" dirty="0"/>
              <a:t>udziela pierwszej pomocy medycznej. Pielęgniarka, nauczyciel lub pedagog wzywa Pogotowie Ratunkowe, zapewniając bezpieczeństwo uczniowi podczas oczekiwania na przyjazd</a:t>
            </a:r>
            <a:r>
              <a:rPr lang="pl-PL" sz="1600" dirty="0" smtClean="0"/>
              <a:t>.</a:t>
            </a:r>
            <a:endParaRPr lang="pl-PL" sz="1600" dirty="0"/>
          </a:p>
          <a:p>
            <a:pPr lvl="0">
              <a:buNone/>
            </a:pPr>
            <a:r>
              <a:rPr lang="pl-PL" sz="1600" u="sng" dirty="0" smtClean="0"/>
              <a:t>4. Nauczyciel </a:t>
            </a:r>
            <a:r>
              <a:rPr lang="pl-PL" sz="1600" u="sng" dirty="0"/>
              <a:t>lub pedagog</a:t>
            </a:r>
            <a:r>
              <a:rPr lang="pl-PL" sz="1600" dirty="0"/>
              <a:t> powiadamia rodziców o wypadku i jego okolicznościach. </a:t>
            </a:r>
          </a:p>
          <a:p>
            <a:pPr lvl="0">
              <a:buNone/>
            </a:pPr>
            <a:r>
              <a:rPr lang="pl-PL" sz="1600" u="sng" dirty="0" smtClean="0"/>
              <a:t>5. Rodzice</a:t>
            </a:r>
            <a:r>
              <a:rPr lang="pl-PL" sz="1600" dirty="0" smtClean="0"/>
              <a:t> </a:t>
            </a:r>
            <a:r>
              <a:rPr lang="pl-PL" sz="1600" dirty="0"/>
              <a:t>decydują o dalszym leczeniu dziecka</a:t>
            </a:r>
            <a:r>
              <a:rPr lang="pl-PL" sz="1600" dirty="0" smtClean="0"/>
              <a:t>.</a:t>
            </a:r>
            <a:endParaRPr lang="pl-PL" sz="1600" dirty="0"/>
          </a:p>
          <a:p>
            <a:pPr lvl="0">
              <a:buNone/>
            </a:pPr>
            <a:r>
              <a:rPr lang="pl-PL" sz="1600" u="sng" dirty="0" smtClean="0"/>
              <a:t>6. Dyrekcja </a:t>
            </a:r>
            <a:r>
              <a:rPr lang="pl-PL" sz="1600" u="sng" dirty="0"/>
              <a:t>SOSW</a:t>
            </a:r>
            <a:r>
              <a:rPr lang="pl-PL" sz="1600" dirty="0"/>
              <a:t> wszczyna postępowanie powypadkowe. </a:t>
            </a:r>
          </a:p>
          <a:p>
            <a:pPr lvl="0">
              <a:buNone/>
            </a:pPr>
            <a:r>
              <a:rPr lang="pl-PL" sz="1600" u="sng" dirty="0" smtClean="0"/>
              <a:t>7. </a:t>
            </a:r>
            <a:r>
              <a:rPr lang="pl-PL" sz="1600" u="sng" dirty="0"/>
              <a:t>D</a:t>
            </a:r>
            <a:r>
              <a:rPr lang="pl-PL" sz="1600" u="sng" dirty="0" smtClean="0"/>
              <a:t>yrekcja </a:t>
            </a:r>
            <a:r>
              <a:rPr lang="pl-PL" sz="1600" u="sng" dirty="0"/>
              <a:t>SOSW</a:t>
            </a:r>
            <a:r>
              <a:rPr lang="pl-PL" sz="1600" dirty="0"/>
              <a:t> </a:t>
            </a:r>
            <a:r>
              <a:rPr lang="pl-PL" sz="1600" dirty="0" smtClean="0"/>
              <a:t>( ewentualnie pedagog/psycholog) zawiadamia </a:t>
            </a:r>
            <a:r>
              <a:rPr lang="pl-PL" sz="1600" dirty="0"/>
              <a:t>policję, gdy istnieje konieczność profesjonalnego ustalenia okoliczności wypadku.</a:t>
            </a:r>
          </a:p>
          <a:p>
            <a:pPr>
              <a:buNone/>
            </a:pPr>
            <a:endParaRPr lang="pl-PL" sz="2000" dirty="0"/>
          </a:p>
          <a:p>
            <a:pPr>
              <a:buNone/>
            </a:pPr>
            <a:endParaRPr lang="pl-PL" sz="2000" dirty="0"/>
          </a:p>
        </p:txBody>
      </p:sp>
      <p:sp>
        <p:nvSpPr>
          <p:cNvPr id="2" name="Tytuł 1"/>
          <p:cNvSpPr>
            <a:spLocks noGrp="1"/>
          </p:cNvSpPr>
          <p:nvPr>
            <p:ph type="title"/>
          </p:nvPr>
        </p:nvSpPr>
        <p:spPr>
          <a:xfrm>
            <a:off x="457200" y="277813"/>
            <a:ext cx="8229600" cy="865171"/>
          </a:xfrm>
        </p:spPr>
        <p:txBody>
          <a:bodyPr>
            <a:normAutofit fontScale="90000"/>
          </a:bodyPr>
          <a:lstStyle/>
          <a:p>
            <a:r>
              <a:rPr lang="pl-PL" sz="2800" b="1" dirty="0" smtClean="0">
                <a:solidFill>
                  <a:srgbClr val="00B0F0"/>
                </a:solidFill>
              </a:rPr>
              <a:t>PROCEDURY WOBEC UCZNIA </a:t>
            </a:r>
            <a:r>
              <a:rPr lang="pl-PL" sz="2800" b="1" dirty="0">
                <a:solidFill>
                  <a:srgbClr val="00B0F0"/>
                </a:solidFill>
              </a:rPr>
              <a:t>BĘDĄCEGO OFIARĄ WYPADKU LUB AUTOAGRESJI</a:t>
            </a:r>
            <a:r>
              <a:rPr lang="pl-PL" sz="2800" dirty="0">
                <a:solidFill>
                  <a:srgbClr val="00B0F0"/>
                </a:solidFill>
              </a:rPr>
              <a:t/>
            </a:r>
            <a:br>
              <a:rPr lang="pl-PL" sz="2800" dirty="0">
                <a:solidFill>
                  <a:srgbClr val="00B0F0"/>
                </a:solidFill>
              </a:rPr>
            </a:br>
            <a:endParaRPr lang="pl-PL" sz="2800" dirty="0">
              <a:solidFill>
                <a:srgbClr val="00B0F0"/>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marL="109728" indent="0">
              <a:buNone/>
            </a:pPr>
            <a:r>
              <a:rPr lang="pl-PL" dirty="0"/>
              <a:t> </a:t>
            </a:r>
          </a:p>
          <a:p>
            <a:pPr marL="109728" indent="0">
              <a:buNone/>
            </a:pPr>
            <a:r>
              <a:rPr lang="pl-PL" dirty="0"/>
              <a:t>1. </a:t>
            </a:r>
            <a:r>
              <a:rPr lang="pl-PL" b="1" u="sng" dirty="0"/>
              <a:t>Powiadamia;</a:t>
            </a:r>
            <a:endParaRPr lang="pl-PL" dirty="0"/>
          </a:p>
          <a:p>
            <a:pPr marL="109728" indent="0">
              <a:buNone/>
            </a:pPr>
            <a:r>
              <a:rPr lang="pl-PL" b="1" u="sng" dirty="0"/>
              <a:t>-</a:t>
            </a:r>
            <a:r>
              <a:rPr lang="pl-PL" dirty="0"/>
              <a:t> rodziców poszkodowanego</a:t>
            </a:r>
          </a:p>
          <a:p>
            <a:pPr marL="109728" indent="0">
              <a:buNone/>
            </a:pPr>
            <a:r>
              <a:rPr lang="pl-PL" dirty="0"/>
              <a:t>- pracownika służby bezpieczeństwa i higieny pracy</a:t>
            </a:r>
          </a:p>
          <a:p>
            <a:pPr marL="109728" indent="0">
              <a:buNone/>
            </a:pPr>
            <a:r>
              <a:rPr lang="pl-PL" dirty="0"/>
              <a:t>- społecznego inspektora pracy</a:t>
            </a:r>
          </a:p>
          <a:p>
            <a:pPr marL="109728" indent="0">
              <a:buNone/>
            </a:pPr>
            <a:r>
              <a:rPr lang="pl-PL" dirty="0"/>
              <a:t>- organ prowadzący szkole lub placówkę</a:t>
            </a:r>
          </a:p>
          <a:p>
            <a:pPr marL="109728" indent="0">
              <a:buNone/>
            </a:pPr>
            <a:r>
              <a:rPr lang="pl-PL" dirty="0"/>
              <a:t>- radę rodziców.</a:t>
            </a:r>
          </a:p>
          <a:p>
            <a:pPr marL="109728" indent="0">
              <a:buNone/>
            </a:pPr>
            <a:r>
              <a:rPr lang="pl-PL" dirty="0"/>
              <a:t>2.  </a:t>
            </a:r>
            <a:r>
              <a:rPr lang="pl-PL" b="1" dirty="0"/>
              <a:t>Dodatkowo o wypadku:</a:t>
            </a:r>
            <a:r>
              <a:rPr lang="pl-PL" dirty="0"/>
              <a:t> </a:t>
            </a:r>
          </a:p>
          <a:p>
            <a:pPr marL="109728" indent="0">
              <a:buNone/>
            </a:pPr>
            <a:r>
              <a:rPr lang="pl-PL" dirty="0"/>
              <a:t>* śmiertelnym , ciężkim i zbiorowym zawiadamia niezwłocznie prokuratora i kuratora oświaty,</a:t>
            </a:r>
          </a:p>
          <a:p>
            <a:pPr marL="109728" indent="0">
              <a:buNone/>
            </a:pPr>
            <a:r>
              <a:rPr lang="pl-PL" dirty="0"/>
              <a:t>* do którego doszło w wyniku zatrucia – zawiadamia się niezwłocznie państwowego inspektora sanitarnego.</a:t>
            </a:r>
          </a:p>
          <a:p>
            <a:pPr marL="109728" indent="0">
              <a:buNone/>
            </a:pPr>
            <a:r>
              <a:rPr lang="pl-PL" dirty="0"/>
              <a:t> </a:t>
            </a:r>
          </a:p>
          <a:p>
            <a:pPr marL="109728" indent="0">
              <a:buNone/>
            </a:pPr>
            <a:r>
              <a:rPr lang="pl-PL" dirty="0"/>
              <a:t>* Dyrektor lub upoważniona  przez niego </a:t>
            </a:r>
            <a:r>
              <a:rPr lang="pl-PL" u="sng" dirty="0"/>
              <a:t>osoba ma obowiązek  zabezpieczyć</a:t>
            </a:r>
            <a:r>
              <a:rPr lang="pl-PL" dirty="0"/>
              <a:t> miejsce wypadku do rozpoczęcia prac zespołu powypadkowego.</a:t>
            </a:r>
          </a:p>
          <a:p>
            <a:pPr marL="109728" indent="0">
              <a:buNone/>
            </a:pPr>
            <a:r>
              <a:rPr lang="pl-PL" dirty="0"/>
              <a:t> </a:t>
            </a:r>
          </a:p>
          <a:p>
            <a:endParaRPr lang="pl-PL" dirty="0"/>
          </a:p>
        </p:txBody>
      </p:sp>
      <p:sp>
        <p:nvSpPr>
          <p:cNvPr id="3" name="Tytuł 2"/>
          <p:cNvSpPr>
            <a:spLocks noGrp="1"/>
          </p:cNvSpPr>
          <p:nvPr>
            <p:ph type="title"/>
          </p:nvPr>
        </p:nvSpPr>
        <p:spPr/>
        <p:txBody>
          <a:bodyPr/>
          <a:lstStyle/>
          <a:p>
            <a:r>
              <a:rPr lang="pl-PL" dirty="0" smtClean="0"/>
              <a:t>Dyrekcja;</a:t>
            </a:r>
            <a:endParaRPr lang="pl-PL" dirty="0"/>
          </a:p>
        </p:txBody>
      </p:sp>
    </p:spTree>
    <p:extLst>
      <p:ext uri="{BB962C8B-B14F-4D97-AF65-F5344CB8AC3E}">
        <p14:creationId xmlns:p14="http://schemas.microsoft.com/office/powerpoint/2010/main" val="35147822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marL="109728" indent="0">
              <a:buNone/>
            </a:pPr>
            <a:r>
              <a:rPr lang="pl-PL" dirty="0"/>
              <a:t>* Dyrektor jest zobowiązany powołać  </a:t>
            </a:r>
            <a:r>
              <a:rPr lang="pl-PL" u="heavy" dirty="0"/>
              <a:t>Zespół powypadkowy</a:t>
            </a:r>
            <a:r>
              <a:rPr lang="pl-PL" dirty="0"/>
              <a:t> i jego przewodniczącego.</a:t>
            </a:r>
          </a:p>
          <a:p>
            <a:pPr marL="109728" indent="0">
              <a:buNone/>
            </a:pPr>
            <a:r>
              <a:rPr lang="pl-PL" dirty="0"/>
              <a:t>Zespół sporządza </a:t>
            </a:r>
            <a:r>
              <a:rPr lang="pl-PL" b="1" i="1" dirty="0"/>
              <a:t>protokół powypadkowy</a:t>
            </a:r>
            <a:r>
              <a:rPr lang="pl-PL" dirty="0"/>
              <a:t>, podpisany przez dyrektora i jego członków, który powinien zawierać:</a:t>
            </a:r>
          </a:p>
          <a:p>
            <a:pPr marL="109728" indent="0">
              <a:buNone/>
            </a:pPr>
            <a:r>
              <a:rPr lang="pl-PL" dirty="0"/>
              <a:t>- skład zespołu i datę przeprowadzenia prac</a:t>
            </a:r>
          </a:p>
          <a:p>
            <a:pPr marL="109728" indent="0">
              <a:buNone/>
            </a:pPr>
            <a:r>
              <a:rPr lang="pl-PL" dirty="0"/>
              <a:t>- opis wypadku oraz jego okoliczności i przyczyny</a:t>
            </a:r>
          </a:p>
          <a:p>
            <a:pPr marL="109728" indent="0">
              <a:buNone/>
            </a:pPr>
            <a:r>
              <a:rPr lang="pl-PL" dirty="0"/>
              <a:t>- imię i nazwisko ucznia, który uległ wypadkowi, rodzaj i opis urazu, udzielona pomoc, osobę sprawująca nadzór nad poszkodowanym wraz z informacją, czy była obecna na miejscu w czasie zaistnienia zdarzenia</a:t>
            </a:r>
          </a:p>
          <a:p>
            <a:pPr marL="109728" indent="0">
              <a:buNone/>
            </a:pPr>
            <a:r>
              <a:rPr lang="pl-PL" dirty="0"/>
              <a:t>- imiona i nazwiska świadków zdarzenia</a:t>
            </a:r>
          </a:p>
          <a:p>
            <a:pPr marL="109728" indent="0">
              <a:buNone/>
            </a:pPr>
            <a:r>
              <a:rPr lang="pl-PL" dirty="0"/>
              <a:t>- podjęte środki zaradcze.</a:t>
            </a:r>
          </a:p>
          <a:p>
            <a:pPr marL="109728" indent="0">
              <a:buNone/>
            </a:pPr>
            <a:r>
              <a:rPr lang="pl-PL" dirty="0"/>
              <a:t> </a:t>
            </a:r>
          </a:p>
          <a:p>
            <a:r>
              <a:rPr lang="pl-PL" dirty="0"/>
              <a:t>Jeden egzemplarz zostaje w dokumentacji szkoły a drugi otrzymują opiekunowie poszkodowanego ( którzy  mają  możliwość wniesienia zastrzeżeń w ciągu 7 dni).</a:t>
            </a:r>
          </a:p>
          <a:p>
            <a:pPr marL="109728" indent="0">
              <a:buNone/>
            </a:pPr>
            <a:r>
              <a:rPr lang="pl-PL" dirty="0"/>
              <a:t> </a:t>
            </a:r>
          </a:p>
          <a:p>
            <a:pPr lvl="0"/>
            <a:r>
              <a:rPr lang="pl-PL" u="sng" dirty="0"/>
              <a:t>Pedagog lub dyrekcja SOSW</a:t>
            </a:r>
            <a:r>
              <a:rPr lang="pl-PL" dirty="0"/>
              <a:t> zawiadamia policję, gdy istnieje konieczność profesjonalnego ustalenia okoliczności wypadku.</a:t>
            </a:r>
          </a:p>
          <a:p>
            <a:endParaRPr lang="pl-PL" dirty="0"/>
          </a:p>
        </p:txBody>
      </p:sp>
    </p:spTree>
    <p:extLst>
      <p:ext uri="{BB962C8B-B14F-4D97-AF65-F5344CB8AC3E}">
        <p14:creationId xmlns:p14="http://schemas.microsoft.com/office/powerpoint/2010/main" val="34953882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1071546"/>
            <a:ext cx="8229600" cy="5059379"/>
          </a:xfrm>
        </p:spPr>
        <p:txBody>
          <a:bodyPr>
            <a:normAutofit lnSpcReduction="10000"/>
          </a:bodyPr>
          <a:lstStyle/>
          <a:p>
            <a:pPr lvl="0">
              <a:buNone/>
            </a:pPr>
            <a:r>
              <a:rPr lang="pl-PL" sz="2400" dirty="0" smtClean="0"/>
              <a:t>	</a:t>
            </a:r>
            <a:r>
              <a:rPr lang="pl-PL" sz="1800" dirty="0" smtClean="0"/>
              <a:t>Sygnały </a:t>
            </a:r>
            <a:r>
              <a:rPr lang="pl-PL" sz="1800" dirty="0"/>
              <a:t>świadczące, wskazujące, że dziecko może być ofiarą przemocy: </a:t>
            </a:r>
            <a:endParaRPr lang="pl-PL" sz="1800" dirty="0" smtClean="0"/>
          </a:p>
          <a:p>
            <a:pPr lvl="1"/>
            <a:r>
              <a:rPr lang="pl-PL" sz="1400" dirty="0"/>
              <a:t>Powtarzające się obrażenia, ślady po uderzeniach, siniaki, poparzenia, pręgi na ciele, zadrapania, </a:t>
            </a:r>
          </a:p>
          <a:p>
            <a:pPr lvl="1"/>
            <a:r>
              <a:rPr lang="pl-PL" sz="1400" dirty="0"/>
              <a:t>Zaniedbany wygląd, </a:t>
            </a:r>
          </a:p>
          <a:p>
            <a:pPr lvl="1"/>
            <a:r>
              <a:rPr lang="pl-PL" sz="1400" dirty="0"/>
              <a:t>Nadmiernie agresywne zachowania, </a:t>
            </a:r>
          </a:p>
          <a:p>
            <a:pPr lvl="1"/>
            <a:r>
              <a:rPr lang="pl-PL" sz="1400" dirty="0"/>
              <a:t>Wycofanie, bierność, nieśmiałość, </a:t>
            </a:r>
          </a:p>
          <a:p>
            <a:pPr lvl="1"/>
            <a:r>
              <a:rPr lang="pl-PL" sz="1400" dirty="0"/>
              <a:t>Wstyd przed zdjęciem ubrania, </a:t>
            </a:r>
          </a:p>
          <a:p>
            <a:pPr lvl="1"/>
            <a:r>
              <a:rPr lang="pl-PL" sz="1400" dirty="0"/>
              <a:t>Kłopoty w nauce, </a:t>
            </a:r>
          </a:p>
          <a:p>
            <a:pPr lvl="1"/>
            <a:r>
              <a:rPr lang="pl-PL" sz="1400" dirty="0"/>
              <a:t>Kłopoty z apetytem i snem, </a:t>
            </a:r>
          </a:p>
          <a:p>
            <a:pPr lvl="1"/>
            <a:r>
              <a:rPr lang="pl-PL" sz="1400" dirty="0"/>
              <a:t>Ssanie kciuka, </a:t>
            </a:r>
          </a:p>
          <a:p>
            <a:pPr lvl="1"/>
            <a:r>
              <a:rPr lang="pl-PL" sz="1400" dirty="0"/>
              <a:t>Obgryzanie paznokci, </a:t>
            </a:r>
          </a:p>
          <a:p>
            <a:pPr lvl="1"/>
            <a:r>
              <a:rPr lang="pl-PL" sz="1400" dirty="0"/>
              <a:t>Moczenie, </a:t>
            </a:r>
          </a:p>
          <a:p>
            <a:pPr lvl="1"/>
            <a:r>
              <a:rPr lang="pl-PL" sz="1400" dirty="0"/>
              <a:t>Płaczliwość, </a:t>
            </a:r>
          </a:p>
          <a:p>
            <a:pPr lvl="1"/>
            <a:r>
              <a:rPr lang="pl-PL" sz="1400" dirty="0"/>
              <a:t>Nadmierna zależność od dorosłych, </a:t>
            </a:r>
          </a:p>
          <a:p>
            <a:pPr lvl="1"/>
            <a:r>
              <a:rPr lang="pl-PL" sz="1400" dirty="0"/>
              <a:t>Kłopoty w nauce, </a:t>
            </a:r>
          </a:p>
          <a:p>
            <a:pPr lvl="1"/>
            <a:r>
              <a:rPr lang="pl-PL" sz="1400" dirty="0"/>
              <a:t>Strach przed dorosłymi, </a:t>
            </a:r>
          </a:p>
          <a:p>
            <a:pPr lvl="1"/>
            <a:r>
              <a:rPr lang="pl-PL" sz="1400" dirty="0"/>
              <a:t>Trudności w utrzymaniu przyjaźni, </a:t>
            </a:r>
          </a:p>
          <a:p>
            <a:pPr lvl="1"/>
            <a:r>
              <a:rPr lang="pl-PL" sz="1400" dirty="0"/>
              <a:t>Izolacja, </a:t>
            </a:r>
          </a:p>
          <a:p>
            <a:pPr lvl="1"/>
            <a:r>
              <a:rPr lang="pl-PL" sz="1400" dirty="0"/>
              <a:t>Zaniżona samoocena, </a:t>
            </a:r>
          </a:p>
          <a:p>
            <a:pPr lvl="1"/>
            <a:r>
              <a:rPr lang="pl-PL" sz="1400" dirty="0"/>
              <a:t>Problemy </a:t>
            </a:r>
            <a:r>
              <a:rPr lang="pl-PL" sz="1400" dirty="0" smtClean="0"/>
              <a:t>emocjonalne</a:t>
            </a:r>
            <a:endParaRPr lang="pl-PL" sz="4000" dirty="0"/>
          </a:p>
          <a:p>
            <a:pPr lvl="0">
              <a:buNone/>
            </a:pPr>
            <a:endParaRPr lang="pl-PL" sz="2400" dirty="0"/>
          </a:p>
          <a:p>
            <a:pPr>
              <a:buNone/>
            </a:pPr>
            <a:endParaRPr lang="pl-PL" dirty="0"/>
          </a:p>
        </p:txBody>
      </p:sp>
      <p:sp>
        <p:nvSpPr>
          <p:cNvPr id="2" name="Tytuł 1"/>
          <p:cNvSpPr>
            <a:spLocks noGrp="1"/>
          </p:cNvSpPr>
          <p:nvPr>
            <p:ph type="title"/>
          </p:nvPr>
        </p:nvSpPr>
        <p:spPr/>
        <p:txBody>
          <a:bodyPr>
            <a:normAutofit fontScale="90000"/>
          </a:bodyPr>
          <a:lstStyle/>
          <a:p>
            <a:r>
              <a:rPr lang="pl-PL" sz="2800" b="1" dirty="0">
                <a:solidFill>
                  <a:srgbClr val="00B0F0"/>
                </a:solidFill>
              </a:rPr>
              <a:t>PROCEDURA POSTĘPOWANIA WOBEC PRZEMOCY DOMOWEJ</a:t>
            </a:r>
            <a:r>
              <a:rPr lang="pl-PL" dirty="0">
                <a:solidFill>
                  <a:srgbClr val="00B0F0"/>
                </a:solidFill>
              </a:rPr>
              <a:t/>
            </a:r>
            <a:br>
              <a:rPr lang="pl-PL" dirty="0">
                <a:solidFill>
                  <a:srgbClr val="00B0F0"/>
                </a:solidFill>
              </a:rPr>
            </a:br>
            <a:endParaRPr lang="pl-PL" dirty="0">
              <a:solidFill>
                <a:srgbClr val="00B0F0"/>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285728"/>
            <a:ext cx="8229600" cy="5845197"/>
          </a:xfrm>
        </p:spPr>
        <p:txBody>
          <a:bodyPr>
            <a:normAutofit fontScale="85000" lnSpcReduction="20000"/>
          </a:bodyPr>
          <a:lstStyle/>
          <a:p>
            <a:pPr lvl="0">
              <a:buNone/>
            </a:pPr>
            <a:r>
              <a:rPr lang="pl-PL" sz="2400" dirty="0" smtClean="0"/>
              <a:t>1. </a:t>
            </a:r>
            <a:r>
              <a:rPr lang="pl-PL" sz="2400" u="sng" dirty="0" smtClean="0"/>
              <a:t>Nauczyciel</a:t>
            </a:r>
            <a:r>
              <a:rPr lang="pl-PL" sz="2400" dirty="0" smtClean="0"/>
              <a:t> </a:t>
            </a:r>
            <a:r>
              <a:rPr lang="pl-PL" sz="2400" dirty="0"/>
              <a:t>podejrzewający, że dziecko jest ofiarą przemocy zobowiązany jest do: </a:t>
            </a:r>
          </a:p>
          <a:p>
            <a:pPr lvl="1"/>
            <a:r>
              <a:rPr lang="pl-PL" sz="2400" dirty="0"/>
              <a:t>Powiadomienia pielęgniarki szkolnej, gdy dziecko ma obrażenia zewnętrzne, </a:t>
            </a:r>
          </a:p>
          <a:p>
            <a:pPr lvl="1"/>
            <a:r>
              <a:rPr lang="pl-PL" sz="2400" dirty="0"/>
              <a:t>Powiadomienia pedagoga szkolnego lub dyrektora Ośrodka. </a:t>
            </a:r>
          </a:p>
          <a:p>
            <a:pPr lvl="0">
              <a:buNone/>
            </a:pPr>
            <a:r>
              <a:rPr lang="pl-PL" sz="2400" dirty="0" smtClean="0"/>
              <a:t>2. </a:t>
            </a:r>
            <a:r>
              <a:rPr lang="pl-PL" sz="2400" u="sng" dirty="0" smtClean="0"/>
              <a:t>Pedagog </a:t>
            </a:r>
            <a:r>
              <a:rPr lang="pl-PL" sz="2400" u="sng" dirty="0"/>
              <a:t>szkolny lub wychowawca </a:t>
            </a:r>
            <a:r>
              <a:rPr lang="pl-PL" sz="2400" dirty="0"/>
              <a:t>ma obowiązek przeprowadzić rozmowę z uczniem i jego rodzicami lub prawnymi opiekunami w celu wyjaśnienia sytuacji. </a:t>
            </a:r>
            <a:endParaRPr lang="pl-PL" sz="2400" dirty="0" smtClean="0"/>
          </a:p>
          <a:p>
            <a:pPr lvl="0">
              <a:buNone/>
            </a:pPr>
            <a:r>
              <a:rPr lang="pl-PL" sz="2400" dirty="0" smtClean="0"/>
              <a:t>3. W przypadku potwierdzenia występowania  przemocy ( fakt lub domniemanie)  pedagog szkolny wraz z  zespołem </a:t>
            </a:r>
            <a:r>
              <a:rPr lang="pl-PL" sz="2400" dirty="0" err="1" smtClean="0"/>
              <a:t>wych</a:t>
            </a:r>
            <a:r>
              <a:rPr lang="pl-PL" sz="2400" dirty="0" smtClean="0"/>
              <a:t>., pod kierunkiem dyrektora placówki </a:t>
            </a:r>
            <a:r>
              <a:rPr lang="pl-PL" sz="2400" u="sng" dirty="0" smtClean="0"/>
              <a:t>sporządza Niebieską Kartę . </a:t>
            </a:r>
            <a:endParaRPr lang="pl-PL" sz="2400" u="sng" dirty="0"/>
          </a:p>
          <a:p>
            <a:pPr lvl="0">
              <a:buNone/>
            </a:pPr>
            <a:r>
              <a:rPr lang="pl-PL" sz="2400" dirty="0"/>
              <a:t>4</a:t>
            </a:r>
            <a:r>
              <a:rPr lang="pl-PL" sz="2400" dirty="0" smtClean="0"/>
              <a:t>. W </a:t>
            </a:r>
            <a:r>
              <a:rPr lang="pl-PL" sz="2400" dirty="0"/>
              <a:t>przypadku powtarzających się sygnałów mogących świadczyć o przemocy, dyrektor Ośrodka lub pedagog szkolny powiadamiają </a:t>
            </a:r>
            <a:r>
              <a:rPr lang="pl-PL" sz="2400" u="sng" dirty="0"/>
              <a:t>Sąd Rodzinny. </a:t>
            </a:r>
          </a:p>
          <a:p>
            <a:pPr lvl="0">
              <a:buNone/>
            </a:pPr>
            <a:r>
              <a:rPr lang="pl-PL" sz="2400" dirty="0"/>
              <a:t>5</a:t>
            </a:r>
            <a:r>
              <a:rPr lang="pl-PL" sz="2400" dirty="0" smtClean="0"/>
              <a:t>. Nauczyciel </a:t>
            </a:r>
            <a:r>
              <a:rPr lang="pl-PL" sz="2400" dirty="0"/>
              <a:t>podejrzewający, że dziecko jest ofiarą przemocy, musi być ostrożny w swych ocenach, kierować się zdrowym rozsądkiem, rozwagą i dyskrecją. </a:t>
            </a:r>
            <a:endParaRPr lang="pl-PL" sz="2400" dirty="0" smtClean="0"/>
          </a:p>
          <a:p>
            <a:pPr lvl="0">
              <a:buNone/>
            </a:pPr>
            <a:r>
              <a:rPr lang="pl-PL" sz="2400" dirty="0" smtClean="0"/>
              <a:t>Wskazane jest interdyscyplinarne działanie tzn. włączenie do działań pracowników innych instytucji tzn. opieki społecznej , policji- dzielnicowy, służby zdrowia- lekarz rodzinny.</a:t>
            </a:r>
            <a:endParaRPr lang="pl-PL" sz="2400" dirty="0"/>
          </a:p>
          <a:p>
            <a:pPr>
              <a:buNone/>
            </a:pPr>
            <a:endParaRPr lang="pl-PL" sz="24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1142984"/>
            <a:ext cx="8229600" cy="4987941"/>
          </a:xfrm>
        </p:spPr>
        <p:txBody>
          <a:bodyPr/>
          <a:lstStyle/>
          <a:p>
            <a:pPr>
              <a:buNone/>
            </a:pPr>
            <a:endParaRPr lang="pl-PL" sz="2000" u="sng" dirty="0" smtClean="0"/>
          </a:p>
          <a:p>
            <a:pPr>
              <a:buNone/>
            </a:pPr>
            <a:r>
              <a:rPr lang="pl-PL" sz="2000" u="sng" dirty="0" smtClean="0"/>
              <a:t>Wskaźniki:</a:t>
            </a:r>
          </a:p>
          <a:p>
            <a:pPr>
              <a:buNone/>
            </a:pPr>
            <a:endParaRPr lang="pl-PL" sz="2000" dirty="0"/>
          </a:p>
          <a:p>
            <a:r>
              <a:rPr lang="pl-PL" sz="2000" dirty="0" smtClean="0"/>
              <a:t>brak </a:t>
            </a:r>
            <a:r>
              <a:rPr lang="pl-PL" sz="2000" dirty="0"/>
              <a:t>środków finansowych,</a:t>
            </a:r>
          </a:p>
          <a:p>
            <a:r>
              <a:rPr lang="pl-PL" sz="2000" dirty="0" smtClean="0"/>
              <a:t>zaległości </a:t>
            </a:r>
            <a:r>
              <a:rPr lang="pl-PL" sz="2000" dirty="0"/>
              <a:t>w opłatach za wyżywienie w internacie,</a:t>
            </a:r>
          </a:p>
          <a:p>
            <a:r>
              <a:rPr lang="pl-PL" sz="2000" dirty="0" smtClean="0"/>
              <a:t>widoczne </a:t>
            </a:r>
            <a:r>
              <a:rPr lang="pl-PL" sz="2000" dirty="0"/>
              <a:t>zaniedbanie odzieży ucznia,</a:t>
            </a:r>
          </a:p>
          <a:p>
            <a:r>
              <a:rPr lang="pl-PL" sz="2000" dirty="0" smtClean="0"/>
              <a:t>uczeń </a:t>
            </a:r>
            <a:r>
              <a:rPr lang="pl-PL" sz="2000" dirty="0"/>
              <a:t>głodny, często bez drugiego </a:t>
            </a:r>
            <a:r>
              <a:rPr lang="pl-PL" sz="2000" dirty="0" smtClean="0"/>
              <a:t>śniadania.</a:t>
            </a:r>
            <a:endParaRPr lang="pl-PL" sz="2000" dirty="0"/>
          </a:p>
          <a:p>
            <a:endParaRPr lang="pl-PL" dirty="0"/>
          </a:p>
        </p:txBody>
      </p:sp>
      <p:sp>
        <p:nvSpPr>
          <p:cNvPr id="2" name="Tytuł 1"/>
          <p:cNvSpPr>
            <a:spLocks noGrp="1"/>
          </p:cNvSpPr>
          <p:nvPr>
            <p:ph type="title"/>
          </p:nvPr>
        </p:nvSpPr>
        <p:spPr>
          <a:xfrm>
            <a:off x="457200" y="277813"/>
            <a:ext cx="8229600" cy="865171"/>
          </a:xfrm>
        </p:spPr>
        <p:txBody>
          <a:bodyPr>
            <a:normAutofit fontScale="90000"/>
          </a:bodyPr>
          <a:lstStyle/>
          <a:p>
            <a:r>
              <a:rPr lang="pl-PL" sz="2400" b="1" dirty="0" smtClean="0">
                <a:solidFill>
                  <a:srgbClr val="00B0F0"/>
                </a:solidFill>
              </a:rPr>
              <a:t>PROCEDURY POSTĘPOWANIA WOBEC UCZNIA </a:t>
            </a:r>
            <a:r>
              <a:rPr lang="pl-PL" sz="2400" b="1" dirty="0">
                <a:solidFill>
                  <a:srgbClr val="00B0F0"/>
                </a:solidFill>
              </a:rPr>
              <a:t>W TRUDNEJ SYTUACJI MATERIALNEJ</a:t>
            </a:r>
            <a:r>
              <a:rPr lang="pl-PL" sz="2400" dirty="0"/>
              <a:t/>
            </a:r>
            <a:br>
              <a:rPr lang="pl-PL" sz="2400" dirty="0"/>
            </a:br>
            <a:endParaRPr lang="pl-PL" sz="24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295422"/>
            <a:ext cx="8236634" cy="6276850"/>
          </a:xfrm>
        </p:spPr>
        <p:txBody>
          <a:bodyPr>
            <a:normAutofit lnSpcReduction="10000"/>
          </a:bodyPr>
          <a:lstStyle/>
          <a:p>
            <a:pPr lvl="0"/>
            <a:r>
              <a:rPr lang="pl-PL" sz="2000" u="sng" dirty="0"/>
              <a:t>Wychowawca klasy</a:t>
            </a:r>
            <a:r>
              <a:rPr lang="pl-PL" sz="2000" dirty="0"/>
              <a:t> na podstawie swych obserwacji zgłasza do pedagoga szkolnego potrzebę pomocy materialnej dziecku</a:t>
            </a:r>
            <a:r>
              <a:rPr lang="pl-PL" sz="2000" dirty="0" smtClean="0"/>
              <a:t>.</a:t>
            </a:r>
            <a:endParaRPr lang="pl-PL" sz="2000" dirty="0"/>
          </a:p>
          <a:p>
            <a:pPr lvl="0"/>
            <a:r>
              <a:rPr lang="pl-PL" sz="2000" u="sng" dirty="0"/>
              <a:t>Pedagog szkolny</a:t>
            </a:r>
            <a:r>
              <a:rPr lang="pl-PL" sz="2000" dirty="0"/>
              <a:t> analizuje sytuację finansową uczniów i ich rodzin na podstawie rozmów oraz zaświadczeń o dochodach dostarczanych przez rodziców</a:t>
            </a:r>
            <a:r>
              <a:rPr lang="pl-PL" sz="2000" dirty="0" smtClean="0"/>
              <a:t>.</a:t>
            </a:r>
            <a:endParaRPr lang="pl-PL" sz="2000" dirty="0"/>
          </a:p>
          <a:p>
            <a:pPr lvl="0"/>
            <a:r>
              <a:rPr lang="pl-PL" sz="2000" u="sng" dirty="0"/>
              <a:t>Komisja socjalna</a:t>
            </a:r>
            <a:r>
              <a:rPr lang="pl-PL" sz="2000" dirty="0"/>
              <a:t> ( dyrektor ds. opieki i wychowania, pedagog, wychowawca internatu) ustala wysokość opłaty za miesięczne wyżywienie w internacie uwzględniając sytuację materialną rodziny ucznia</a:t>
            </a:r>
            <a:r>
              <a:rPr lang="pl-PL" sz="2000" dirty="0" smtClean="0"/>
              <a:t>.</a:t>
            </a:r>
            <a:endParaRPr lang="pl-PL" sz="2000" dirty="0"/>
          </a:p>
          <a:p>
            <a:pPr lvl="0"/>
            <a:r>
              <a:rPr lang="pl-PL" sz="2000" u="sng" dirty="0"/>
              <a:t>Rodzice</a:t>
            </a:r>
            <a:r>
              <a:rPr lang="pl-PL" sz="2000" dirty="0"/>
              <a:t> wyrażają potrzebę i chęć uzyskania pomocy MOPS</a:t>
            </a:r>
            <a:r>
              <a:rPr lang="pl-PL" sz="2000" dirty="0" smtClean="0"/>
              <a:t>.</a:t>
            </a:r>
            <a:endParaRPr lang="pl-PL" sz="2000" dirty="0"/>
          </a:p>
          <a:p>
            <a:pPr lvl="0"/>
            <a:r>
              <a:rPr lang="pl-PL" sz="2000" u="sng" dirty="0"/>
              <a:t>Pedagog szkolny</a:t>
            </a:r>
            <a:r>
              <a:rPr lang="pl-PL" sz="2000" dirty="0"/>
              <a:t> pomaga w uzyskaniu pomocy MOPS (kieruje rodziców do odpowiedniej jednostki Pomocy Społecznej, pilotuje działania rodziców, rozmawia z pracownikami socjalnymi</a:t>
            </a:r>
            <a:r>
              <a:rPr lang="pl-PL" sz="2000" dirty="0" smtClean="0"/>
              <a:t>).</a:t>
            </a:r>
            <a:endParaRPr lang="pl-PL" sz="2000" dirty="0"/>
          </a:p>
          <a:p>
            <a:pPr lvl="0"/>
            <a:r>
              <a:rPr lang="pl-PL" sz="2000" u="sng" dirty="0"/>
              <a:t>Potrzebujące dziecko</a:t>
            </a:r>
            <a:r>
              <a:rPr lang="pl-PL" sz="2000" dirty="0"/>
              <a:t> ma możliwość zwolnienia z opłat za ubezpieczenie, korzystania z pomocy rzeczowej organizowanej przez placówkę</a:t>
            </a:r>
            <a:r>
              <a:rPr lang="pl-PL" sz="2000" dirty="0" smtClean="0"/>
              <a:t>.</a:t>
            </a:r>
            <a:endParaRPr lang="pl-PL" sz="2000" dirty="0"/>
          </a:p>
          <a:p>
            <a:pPr lvl="0"/>
            <a:r>
              <a:rPr lang="pl-PL" sz="2000" u="sng" dirty="0"/>
              <a:t>Pracownicy placówki</a:t>
            </a:r>
            <a:r>
              <a:rPr lang="pl-PL" sz="2000" dirty="0"/>
              <a:t> organizują bezpłatne kiermasze odzieży </a:t>
            </a:r>
            <a:r>
              <a:rPr lang="pl-PL" sz="2000" dirty="0" smtClean="0"/>
              <a:t>, </a:t>
            </a:r>
            <a:r>
              <a:rPr lang="pl-PL" sz="2000" dirty="0"/>
              <a:t>z których mogą korzystać wszyscy zainteresowani rodzice i uczniowie.</a:t>
            </a:r>
          </a:p>
          <a:p>
            <a:pPr>
              <a:buNone/>
            </a:pPr>
            <a:endParaRPr lang="pl-PL"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p:txBody>
          <a:bodyPr>
            <a:normAutofit fontScale="92500" lnSpcReduction="10000"/>
          </a:bodyPr>
          <a:lstStyle/>
          <a:p>
            <a:pPr>
              <a:buNone/>
            </a:pPr>
            <a:r>
              <a:rPr lang="pl-PL" sz="2800" u="sng" dirty="0"/>
              <a:t>Wskaźniki:</a:t>
            </a:r>
            <a:endParaRPr lang="pl-PL" sz="2800" dirty="0"/>
          </a:p>
          <a:p>
            <a:pPr marL="109728" indent="0">
              <a:buNone/>
            </a:pPr>
            <a:endParaRPr lang="pl-PL" i="1" dirty="0"/>
          </a:p>
          <a:p>
            <a:pPr marL="109728" indent="0">
              <a:buNone/>
            </a:pPr>
            <a:r>
              <a:rPr lang="pl-PL" dirty="0"/>
              <a:t> </a:t>
            </a:r>
            <a:endParaRPr lang="pl-PL" i="1" dirty="0"/>
          </a:p>
          <a:p>
            <a:r>
              <a:rPr lang="pl-PL" dirty="0"/>
              <a:t>- nagłe objawy złego samopoczucia,</a:t>
            </a:r>
            <a:endParaRPr lang="pl-PL" i="1" dirty="0"/>
          </a:p>
          <a:p>
            <a:r>
              <a:rPr lang="pl-PL" dirty="0"/>
              <a:t>- uporczywe bóle głowy,</a:t>
            </a:r>
            <a:endParaRPr lang="pl-PL" i="1" dirty="0"/>
          </a:p>
          <a:p>
            <a:r>
              <a:rPr lang="pl-PL" dirty="0"/>
              <a:t>- podwyższona temperatura,</a:t>
            </a:r>
            <a:endParaRPr lang="pl-PL" i="1" dirty="0"/>
          </a:p>
          <a:p>
            <a:r>
              <a:rPr lang="pl-PL" dirty="0"/>
              <a:t>- omdlenia,</a:t>
            </a:r>
            <a:endParaRPr lang="pl-PL" i="1" dirty="0"/>
          </a:p>
          <a:p>
            <a:r>
              <a:rPr lang="pl-PL" dirty="0"/>
              <a:t>- nudności i wymioty,</a:t>
            </a:r>
            <a:endParaRPr lang="pl-PL" i="1" dirty="0"/>
          </a:p>
          <a:p>
            <a:r>
              <a:rPr lang="pl-PL" dirty="0"/>
              <a:t>- nagła potrzeba fizjologiczna lub zanieczyszczenie się przez ucznia. </a:t>
            </a:r>
            <a:endParaRPr lang="pl-PL" i="1" dirty="0"/>
          </a:p>
          <a:p>
            <a:pPr marL="109728" indent="0">
              <a:buNone/>
            </a:pPr>
            <a:r>
              <a:rPr lang="pl-PL" dirty="0"/>
              <a:t> </a:t>
            </a:r>
            <a:endParaRPr lang="pl-PL" i="1" dirty="0"/>
          </a:p>
          <a:p>
            <a:pPr>
              <a:buNone/>
            </a:pPr>
            <a:endParaRPr lang="pl-PL" dirty="0"/>
          </a:p>
          <a:p>
            <a:endParaRPr lang="pl-PL" dirty="0"/>
          </a:p>
        </p:txBody>
      </p:sp>
      <p:sp>
        <p:nvSpPr>
          <p:cNvPr id="2" name="Tytuł 1"/>
          <p:cNvSpPr>
            <a:spLocks noGrp="1"/>
          </p:cNvSpPr>
          <p:nvPr>
            <p:ph type="title"/>
          </p:nvPr>
        </p:nvSpPr>
        <p:spPr/>
        <p:txBody>
          <a:bodyPr>
            <a:normAutofit fontScale="90000"/>
          </a:bodyPr>
          <a:lstStyle/>
          <a:p>
            <a:r>
              <a:rPr lang="pl-PL" sz="2800" b="1" dirty="0" smtClean="0"/>
              <a:t/>
            </a:r>
            <a:br>
              <a:rPr lang="pl-PL" sz="2800" b="1" dirty="0" smtClean="0"/>
            </a:br>
            <a:r>
              <a:rPr lang="pl-PL" sz="2800" b="1" dirty="0"/>
              <a:t/>
            </a:r>
            <a:br>
              <a:rPr lang="pl-PL" sz="2800" b="1" dirty="0"/>
            </a:br>
            <a:r>
              <a:rPr lang="pl-PL" sz="2800" b="1" dirty="0" smtClean="0"/>
              <a:t/>
            </a:r>
            <a:br>
              <a:rPr lang="pl-PL" sz="2800" b="1" dirty="0" smtClean="0"/>
            </a:br>
            <a:r>
              <a:rPr lang="pl-PL" sz="2400" dirty="0" smtClean="0">
                <a:solidFill>
                  <a:srgbClr val="00B0F0"/>
                </a:solidFill>
                <a:effectLst/>
              </a:rPr>
              <a:t>PROCEDURY </a:t>
            </a:r>
            <a:r>
              <a:rPr lang="pl-PL" sz="2400" dirty="0">
                <a:solidFill>
                  <a:srgbClr val="00B0F0"/>
                </a:solidFill>
                <a:effectLst/>
              </a:rPr>
              <a:t>POSTĘPOWANIA W ODNIESIENIU DO</a:t>
            </a:r>
            <a:br>
              <a:rPr lang="pl-PL" sz="2400" dirty="0">
                <a:solidFill>
                  <a:srgbClr val="00B0F0"/>
                </a:solidFill>
                <a:effectLst/>
              </a:rPr>
            </a:br>
            <a:r>
              <a:rPr lang="pl-PL" sz="2400" dirty="0">
                <a:solidFill>
                  <a:srgbClr val="00B0F0"/>
                </a:solidFill>
                <a:effectLst/>
              </a:rPr>
              <a:t>UCZNIA, KTÓRY ŹLE SIĘ CZUJE lub WYMAGA INDYWIDUALNEGO ZAJECIA SIĘ NIM.</a:t>
            </a:r>
            <a:br>
              <a:rPr lang="pl-PL" sz="2400" dirty="0">
                <a:solidFill>
                  <a:srgbClr val="00B0F0"/>
                </a:solidFill>
                <a:effectLst/>
              </a:rPr>
            </a:br>
            <a:r>
              <a:rPr lang="pl-PL" sz="2800" dirty="0"/>
              <a:t/>
            </a:r>
            <a:br>
              <a:rPr lang="pl-PL" sz="2800" dirty="0"/>
            </a:br>
            <a:r>
              <a:rPr lang="pl-PL" sz="2800" b="1" dirty="0"/>
              <a:t> </a:t>
            </a:r>
            <a:r>
              <a:rPr lang="pl-PL" dirty="0"/>
              <a:t/>
            </a:r>
            <a:br>
              <a:rPr lang="pl-PL" dirty="0"/>
            </a:br>
            <a:endParaRPr lang="pl-PL"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188641"/>
            <a:ext cx="8229600" cy="5942285"/>
          </a:xfrm>
        </p:spPr>
        <p:txBody>
          <a:bodyPr>
            <a:normAutofit fontScale="85000" lnSpcReduction="20000"/>
          </a:bodyPr>
          <a:lstStyle/>
          <a:p>
            <a:pPr lvl="0"/>
            <a:r>
              <a:rPr lang="pl-PL" u="sng" dirty="0"/>
              <a:t>Uczeń</a:t>
            </a:r>
            <a:r>
              <a:rPr lang="pl-PL" dirty="0"/>
              <a:t> zgłasza złe samopoczucie/ potrzebę fizjologiczna itp.  nauczycielowi, z którym jest w bezpośrednim kontakcie. W przypadku wychowanków o utrudnionych możliwościach komunikowania się nauczyciel rozpoznaje po zachowaniu i objawach gorsze samopoczucie lub potrzebę ucznia.</a:t>
            </a:r>
            <a:endParaRPr lang="pl-PL" i="1" dirty="0"/>
          </a:p>
          <a:p>
            <a:pPr marL="109728" indent="0">
              <a:buNone/>
            </a:pPr>
            <a:r>
              <a:rPr lang="pl-PL" dirty="0"/>
              <a:t> </a:t>
            </a:r>
            <a:endParaRPr lang="pl-PL" i="1" dirty="0"/>
          </a:p>
          <a:p>
            <a:pPr lvl="0"/>
            <a:r>
              <a:rPr lang="pl-PL" u="sng" dirty="0"/>
              <a:t>Nauczyciel</a:t>
            </a:r>
            <a:r>
              <a:rPr lang="pl-PL" dirty="0"/>
              <a:t> otacza szczególną troską,  indywidualną opieką danego  ucznia. </a:t>
            </a:r>
            <a:endParaRPr lang="pl-PL" i="1" dirty="0"/>
          </a:p>
          <a:p>
            <a:pPr marL="109728" indent="0">
              <a:buNone/>
            </a:pPr>
            <a:r>
              <a:rPr lang="pl-PL" dirty="0"/>
              <a:t> </a:t>
            </a:r>
            <a:endParaRPr lang="pl-PL" i="1" dirty="0"/>
          </a:p>
          <a:p>
            <a:pPr lvl="0"/>
            <a:r>
              <a:rPr lang="pl-PL" u="sng" dirty="0"/>
              <a:t>W przypadku złego samopoczucia ucznia- nauczyciel</a:t>
            </a:r>
            <a:r>
              <a:rPr lang="pl-PL" dirty="0"/>
              <a:t> zaprowadza go  do pielęgniarki szkolnej – o ile pełni ona dyżur w danym dniu w placówce. W zależności od grupy uczniów, jakimi w danej chwili się opiekuje – nauczyciel udaje się do pielęgniarki z całą grupą dzieci, bądź zaprowadza je do świetlicy szkolnej, bądź prosi nauczyciela z najbliższej sali lekcyjnej o sprawowanie opieki nad uczniami                            ( ewentualnie innego pracownika pedagogicznego- bibliotekarza, pedagoga, szkolnego).</a:t>
            </a:r>
            <a:endParaRPr lang="pl-PL" i="1" dirty="0"/>
          </a:p>
          <a:p>
            <a:endParaRPr lang="pl-PL"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lvl="0"/>
            <a:r>
              <a:rPr lang="pl-PL" u="sng" dirty="0"/>
              <a:t>W przypadku zgłoszenia potrzeby fizjologicznej lub zanieczyszczenia się  ucznia</a:t>
            </a:r>
            <a:r>
              <a:rPr lang="pl-PL" dirty="0"/>
              <a:t> nauczyciel prosi o zajecie się pozostałymi wychowankami innego nauczyciela ( z klasy obok, rewalidacji, bibliotekarza, pedagoga, psychologa itp.) a następnie sam lub przy pomocy innego pracownika placówki zajmuje się uczniem znajdującym się w szczególnej potrzebie. </a:t>
            </a:r>
            <a:endParaRPr lang="pl-PL" i="1" dirty="0"/>
          </a:p>
          <a:p>
            <a:pPr marL="109728" indent="0">
              <a:buNone/>
            </a:pPr>
            <a:r>
              <a:rPr lang="pl-PL" dirty="0"/>
              <a:t> </a:t>
            </a:r>
            <a:endParaRPr lang="pl-PL" i="1" dirty="0"/>
          </a:p>
          <a:p>
            <a:pPr lvl="0"/>
            <a:r>
              <a:rPr lang="pl-PL" u="sng" dirty="0"/>
              <a:t>Pielęgniarka</a:t>
            </a:r>
            <a:r>
              <a:rPr lang="pl-PL" dirty="0"/>
              <a:t> udziela odpowiedniej pomocy medycznej, sugeruje konieczność wizyty u lekarza specjalisty, bądź wzywa pogotowie – w zależności od stanu zdrowia ucznia.</a:t>
            </a:r>
            <a:endParaRPr lang="pl-PL" i="1" dirty="0"/>
          </a:p>
          <a:p>
            <a:pPr marL="109728" indent="0">
              <a:buNone/>
            </a:pPr>
            <a:r>
              <a:rPr lang="pl-PL" dirty="0"/>
              <a:t> </a:t>
            </a:r>
            <a:endParaRPr lang="pl-PL" i="1" dirty="0"/>
          </a:p>
          <a:p>
            <a:pPr lvl="0"/>
            <a:r>
              <a:rPr lang="pl-PL" dirty="0"/>
              <a:t>W przypadku dzieci doprowadzanych do szkoły </a:t>
            </a:r>
            <a:r>
              <a:rPr lang="pl-PL" u="sng" dirty="0"/>
              <a:t>nauczyciel</a:t>
            </a:r>
            <a:r>
              <a:rPr lang="pl-PL" dirty="0"/>
              <a:t> kontaktuje się z rodzicami i powiadamia ich o fakcie złego samopoczucia dziecka sugerując możliwość (konieczność) jego odebrania ze szkoły. Dziecko przebywające w internacie </a:t>
            </a:r>
            <a:r>
              <a:rPr lang="pl-PL" u="sng" dirty="0"/>
              <a:t>nauczyciel</a:t>
            </a:r>
            <a:r>
              <a:rPr lang="pl-PL" dirty="0"/>
              <a:t> przekazuje wychowawcy grupy internackiej, wyjaśniając zaobserwowane objawy złego samopoczucia i przekazując informacje o podjętych krokach (wizyta u pielęgniarki, zastosowana pomoc medyczna, zalecenia). </a:t>
            </a:r>
            <a:endParaRPr lang="pl-PL" i="1" dirty="0"/>
          </a:p>
          <a:p>
            <a:pPr marL="109728" indent="0">
              <a:buNone/>
            </a:pPr>
            <a:r>
              <a:rPr lang="pl-PL" dirty="0"/>
              <a:t> </a:t>
            </a:r>
            <a:endParaRPr lang="pl-PL" i="1" dirty="0"/>
          </a:p>
          <a:p>
            <a:pPr lvl="0"/>
            <a:r>
              <a:rPr lang="pl-PL" u="sng" dirty="0"/>
              <a:t>Wychowawca internatu</a:t>
            </a:r>
            <a:r>
              <a:rPr lang="pl-PL" dirty="0"/>
              <a:t> umożliwia/zapewnia dziecku położenie się do łóżka oraz niezbędną opiekę, zgodną z zaleceniami medycznymi. W sytuacjach koniecznych udaje się z chorym uczniem do przychodni rejonowej.</a:t>
            </a:r>
            <a:endParaRPr lang="pl-PL" i="1" dirty="0"/>
          </a:p>
          <a:p>
            <a:pPr marL="109728" indent="0">
              <a:buNone/>
            </a:pPr>
            <a:r>
              <a:rPr lang="pl-PL" dirty="0"/>
              <a:t> </a:t>
            </a:r>
            <a:endParaRPr lang="pl-PL" i="1" dirty="0"/>
          </a:p>
          <a:p>
            <a:endParaRPr lang="pl-PL" dirty="0"/>
          </a:p>
        </p:txBody>
      </p:sp>
    </p:spTree>
    <p:extLst>
      <p:ext uri="{BB962C8B-B14F-4D97-AF65-F5344CB8AC3E}">
        <p14:creationId xmlns:p14="http://schemas.microsoft.com/office/powerpoint/2010/main" val="23352008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pPr marL="109728" indent="0">
              <a:buNone/>
            </a:pPr>
            <a:r>
              <a:rPr lang="pl-PL" dirty="0"/>
              <a:t>1. </a:t>
            </a:r>
            <a:r>
              <a:rPr lang="pl-PL" b="1" u="sng" dirty="0"/>
              <a:t>Każda osobą</a:t>
            </a:r>
            <a:r>
              <a:rPr lang="pl-PL" dirty="0"/>
              <a:t>, która dowiedziała się o popełnieniu na terenie szkoły c</a:t>
            </a:r>
            <a:r>
              <a:rPr lang="pl-PL" dirty="0" smtClean="0"/>
              <a:t>zynu </a:t>
            </a:r>
            <a:r>
              <a:rPr lang="pl-PL" dirty="0"/>
              <a:t>karalnego, wykroczenia lub przestępstwa, o przejawach demoralizacji ucznia lub rażącym łamaniu norm społecznych </a:t>
            </a:r>
            <a:r>
              <a:rPr lang="pl-PL" dirty="0" smtClean="0"/>
              <a:t>, </a:t>
            </a:r>
            <a:r>
              <a:rPr lang="pl-PL" u="sng" dirty="0"/>
              <a:t>ma obowiązek bezzwłocznego poinformowania o tym dyrektora szkoły w formie notatki</a:t>
            </a:r>
            <a:r>
              <a:rPr lang="pl-PL" dirty="0"/>
              <a:t>.</a:t>
            </a:r>
          </a:p>
          <a:p>
            <a:pPr marL="109728" indent="0">
              <a:buNone/>
            </a:pPr>
            <a:r>
              <a:rPr lang="pl-PL" dirty="0" smtClean="0"/>
              <a:t>2</a:t>
            </a:r>
            <a:r>
              <a:rPr lang="pl-PL" dirty="0"/>
              <a:t>. Dyrektor, lub inna upoważniona osoba ma obowiązek przyjąć notatkę, a w razie potrzeby </a:t>
            </a:r>
            <a:r>
              <a:rPr lang="pl-PL" u="sng" dirty="0"/>
              <a:t>wezwać pogotowie lub policję.</a:t>
            </a:r>
          </a:p>
          <a:p>
            <a:pPr marL="109728" indent="0">
              <a:buNone/>
            </a:pPr>
            <a:r>
              <a:rPr lang="pl-PL" dirty="0" smtClean="0"/>
              <a:t>3</a:t>
            </a:r>
            <a:r>
              <a:rPr lang="pl-PL" u="sng" dirty="0"/>
              <a:t>.  O zaistniałym fakcie należy poinformować pedagoga szkolnego/ psychologa oraz wychowawcę klasy sprawcy oraz pokrzywdzonego, którzy powinni udzielić wskazanym właściwej pomocy.</a:t>
            </a:r>
          </a:p>
          <a:p>
            <a:pPr marL="109728" indent="0">
              <a:buNone/>
            </a:pPr>
            <a:r>
              <a:rPr lang="pl-PL" dirty="0" smtClean="0"/>
              <a:t>4</a:t>
            </a:r>
            <a:r>
              <a:rPr lang="pl-PL" dirty="0"/>
              <a:t>. Dyrektor lub wskazana przez niego osoba niezwłocznie  potwierdza wiarygodność zgłoszenia poprzez wysłuchanie świadków zdarzenia, sporządzenie notatek, w razie potrzeby zabezpieczenie miejsca zdarzenia.</a:t>
            </a:r>
          </a:p>
          <a:p>
            <a:endParaRPr lang="pl-PL" dirty="0"/>
          </a:p>
        </p:txBody>
      </p:sp>
      <p:sp>
        <p:nvSpPr>
          <p:cNvPr id="3" name="Tytuł 2"/>
          <p:cNvSpPr>
            <a:spLocks noGrp="1"/>
          </p:cNvSpPr>
          <p:nvPr>
            <p:ph type="title"/>
          </p:nvPr>
        </p:nvSpPr>
        <p:spPr>
          <a:xfrm>
            <a:off x="457200" y="274638"/>
            <a:ext cx="8229600" cy="1143000"/>
          </a:xfrm>
        </p:spPr>
        <p:txBody>
          <a:bodyPr>
            <a:normAutofit fontScale="90000"/>
          </a:bodyPr>
          <a:lstStyle/>
          <a:p>
            <a:r>
              <a:rPr lang="pl-PL" sz="2200" i="1" dirty="0" smtClean="0">
                <a:effectLst/>
              </a:rPr>
              <a:t/>
            </a:r>
            <a:br>
              <a:rPr lang="pl-PL" sz="2200" i="1" dirty="0" smtClean="0">
                <a:effectLst/>
              </a:rPr>
            </a:br>
            <a:r>
              <a:rPr lang="pl-PL" sz="2200" i="1" dirty="0">
                <a:effectLst/>
              </a:rPr>
              <a:t/>
            </a:r>
            <a:br>
              <a:rPr lang="pl-PL" sz="2200" i="1" dirty="0">
                <a:effectLst/>
              </a:rPr>
            </a:br>
            <a:r>
              <a:rPr lang="pl-PL" sz="2200" i="1" dirty="0" smtClean="0">
                <a:solidFill>
                  <a:srgbClr val="00B0F0"/>
                </a:solidFill>
                <a:effectLst/>
              </a:rPr>
              <a:t>PROCEDURY </a:t>
            </a:r>
            <a:r>
              <a:rPr lang="pl-PL" sz="2200" i="1" dirty="0">
                <a:solidFill>
                  <a:srgbClr val="00B0F0"/>
                </a:solidFill>
                <a:effectLst/>
              </a:rPr>
              <a:t>DZIAŁANIA W PRZYPADKU POPEŁNIENIA PRZESTĘPSTWA LUB INNYCH CZYNÓW ŁAMIĄCYCH NORMY PRAWNE LUB SPOŁECZNE NA TERENIE SZKOŁY</a:t>
            </a:r>
            <a:r>
              <a:rPr lang="pl-PL" dirty="0">
                <a:effectLst/>
              </a:rPr>
              <a:t/>
            </a:r>
            <a:br>
              <a:rPr lang="pl-PL" dirty="0">
                <a:effectLst/>
              </a:rPr>
            </a:br>
            <a:endParaRPr lang="pl-PL" dirty="0"/>
          </a:p>
        </p:txBody>
      </p:sp>
    </p:spTree>
    <p:extLst>
      <p:ext uri="{BB962C8B-B14F-4D97-AF65-F5344CB8AC3E}">
        <p14:creationId xmlns:p14="http://schemas.microsoft.com/office/powerpoint/2010/main" val="3004492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pPr marL="109728" indent="0">
              <a:buNone/>
            </a:pPr>
            <a:r>
              <a:rPr lang="pl-PL" dirty="0"/>
              <a:t>5. W razie potrzeby dyrektor lub inna osoba upoważniona przez niego </a:t>
            </a:r>
            <a:r>
              <a:rPr lang="pl-PL" u="sng" dirty="0"/>
              <a:t>zatrzymuje sprawcę do czasu przybycia policji, natychmiast informując o tym rodziców  ( opiekuna prawnego) ucznia i jego wychowawcę.</a:t>
            </a:r>
          </a:p>
          <a:p>
            <a:pPr marL="109728" indent="0">
              <a:buNone/>
            </a:pPr>
            <a:r>
              <a:rPr lang="pl-PL" dirty="0" smtClean="0"/>
              <a:t>6</a:t>
            </a:r>
            <a:r>
              <a:rPr lang="pl-PL" dirty="0"/>
              <a:t>. </a:t>
            </a:r>
            <a:r>
              <a:rPr lang="pl-PL" u="sng" dirty="0"/>
              <a:t>Ze sprawca </a:t>
            </a:r>
            <a:r>
              <a:rPr lang="pl-PL" dirty="0"/>
              <a:t>przeprowadza się rozmowę wyjaśniającą  w obecności innej osoby np. wychowawcy, pedagoga, innego nauczyciela , </a:t>
            </a:r>
            <a:r>
              <a:rPr lang="pl-PL" u="sng" dirty="0"/>
              <a:t>sporządza notatkę</a:t>
            </a:r>
            <a:r>
              <a:rPr lang="pl-PL" dirty="0"/>
              <a:t>, </a:t>
            </a:r>
            <a:r>
              <a:rPr lang="pl-PL" dirty="0" smtClean="0"/>
              <a:t>którą </a:t>
            </a:r>
            <a:r>
              <a:rPr lang="pl-PL" dirty="0"/>
              <a:t>podpisuje świadek rozmowy.</a:t>
            </a:r>
          </a:p>
          <a:p>
            <a:pPr marL="109728" indent="0">
              <a:buNone/>
            </a:pPr>
            <a:r>
              <a:rPr lang="pl-PL" dirty="0" smtClean="0"/>
              <a:t>7</a:t>
            </a:r>
            <a:r>
              <a:rPr lang="pl-PL" dirty="0"/>
              <a:t>. Szkoła bezzwłocznie zapewnia niezbędną pomoc osobie pokrzywdzonej oraz izolację od sprawcy.</a:t>
            </a:r>
          </a:p>
          <a:p>
            <a:pPr marL="109728" indent="0">
              <a:buNone/>
            </a:pPr>
            <a:r>
              <a:rPr lang="pl-PL" dirty="0" smtClean="0"/>
              <a:t>8</a:t>
            </a:r>
            <a:r>
              <a:rPr lang="pl-PL" dirty="0"/>
              <a:t>. Dyrektor lub osoba upoważniona przeprowadza </a:t>
            </a:r>
            <a:r>
              <a:rPr lang="pl-PL" u="sng" dirty="0"/>
              <a:t>rozmowę wyjaśniającą z pokrzywdzonym, w obecności świadka i sporządza z tego notatkę.</a:t>
            </a:r>
          </a:p>
          <a:p>
            <a:pPr marL="109728" indent="0">
              <a:buNone/>
            </a:pPr>
            <a:r>
              <a:rPr lang="pl-PL" dirty="0"/>
              <a:t>O zdarzeniu </a:t>
            </a:r>
            <a:r>
              <a:rPr lang="pl-PL" u="sng" dirty="0"/>
              <a:t>niezwłocznie powiadamia się rodziców </a:t>
            </a:r>
            <a:r>
              <a:rPr lang="pl-PL" dirty="0"/>
              <a:t>. </a:t>
            </a:r>
            <a:endParaRPr lang="pl-PL" dirty="0" smtClean="0"/>
          </a:p>
          <a:p>
            <a:pPr marL="109728" indent="0">
              <a:buNone/>
            </a:pPr>
            <a:r>
              <a:rPr lang="pl-PL" dirty="0" smtClean="0"/>
              <a:t>W </a:t>
            </a:r>
            <a:r>
              <a:rPr lang="pl-PL" dirty="0"/>
              <a:t>przypadku czynu ściganego na wniosek, informuje się opiekunów o takiej możliwości.</a:t>
            </a:r>
          </a:p>
          <a:p>
            <a:pPr marL="109728" indent="0">
              <a:buNone/>
            </a:pPr>
            <a:r>
              <a:rPr lang="pl-PL" dirty="0"/>
              <a:t> </a:t>
            </a:r>
          </a:p>
          <a:p>
            <a:endParaRPr lang="pl-PL" dirty="0"/>
          </a:p>
        </p:txBody>
      </p:sp>
    </p:spTree>
    <p:extLst>
      <p:ext uri="{BB962C8B-B14F-4D97-AF65-F5344CB8AC3E}">
        <p14:creationId xmlns:p14="http://schemas.microsoft.com/office/powerpoint/2010/main" val="25284773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pPr marL="109728" indent="0">
              <a:buNone/>
            </a:pPr>
            <a:r>
              <a:rPr lang="pl-PL" dirty="0"/>
              <a:t>9</a:t>
            </a:r>
            <a:r>
              <a:rPr lang="pl-PL" dirty="0" smtClean="0"/>
              <a:t>. </a:t>
            </a:r>
            <a:r>
              <a:rPr lang="pl-PL" u="sng" dirty="0"/>
              <a:t>Niedopuszczalne jest </a:t>
            </a:r>
            <a:r>
              <a:rPr lang="pl-PL" dirty="0"/>
              <a:t>dokonywanie przez pracowników szkoły przeszukania plecaków, kieszeni, szafek żadnej zaangażowanej w zdarzenie osób oraz niekontrolowane rozpowszechnianie informacji o zdarzeniu.</a:t>
            </a:r>
          </a:p>
          <a:p>
            <a:pPr marL="109728" indent="0">
              <a:buNone/>
            </a:pPr>
            <a:r>
              <a:rPr lang="pl-PL" dirty="0"/>
              <a:t> </a:t>
            </a:r>
          </a:p>
          <a:p>
            <a:pPr marL="109728" indent="0">
              <a:buNone/>
            </a:pPr>
            <a:r>
              <a:rPr lang="pl-PL" dirty="0" smtClean="0"/>
              <a:t>10. </a:t>
            </a:r>
            <a:r>
              <a:rPr lang="pl-PL" dirty="0"/>
              <a:t>Po przybyciu do szkoły policji, dyrektor szkoły lub upoważniona osoba przekazuje informacje o zdarzeniu.</a:t>
            </a:r>
          </a:p>
          <a:p>
            <a:pPr marL="109728" indent="0">
              <a:buNone/>
            </a:pPr>
            <a:r>
              <a:rPr lang="pl-PL" dirty="0"/>
              <a:t> </a:t>
            </a:r>
          </a:p>
          <a:p>
            <a:pPr marL="109728" indent="0">
              <a:buNone/>
            </a:pPr>
            <a:r>
              <a:rPr lang="pl-PL" dirty="0" smtClean="0"/>
              <a:t>11. </a:t>
            </a:r>
            <a:r>
              <a:rPr lang="pl-PL" dirty="0"/>
              <a:t>Wobec sprawcy szkoła podejmuje środki przewidziane w statucie, informując o tym rodziców sprawcy i pokrzywdzonego.</a:t>
            </a:r>
          </a:p>
          <a:p>
            <a:pPr marL="109728" indent="0">
              <a:buNone/>
            </a:pPr>
            <a:endParaRPr lang="pl-PL" dirty="0"/>
          </a:p>
          <a:p>
            <a:pPr marL="109728" indent="0">
              <a:buNone/>
            </a:pPr>
            <a:r>
              <a:rPr lang="pl-PL" dirty="0" smtClean="0"/>
              <a:t>12. </a:t>
            </a:r>
            <a:r>
              <a:rPr lang="pl-PL" dirty="0"/>
              <a:t>Jeżeli zachowanie sprawcy nosi znamiona postępującej demoralizacji lub nie przyniosły oczekiwanego rezultatu szkoła  powiadamia sąd rodzinny oraz policję.</a:t>
            </a:r>
          </a:p>
          <a:p>
            <a:pPr marL="109728" indent="0">
              <a:buNone/>
            </a:pPr>
            <a:r>
              <a:rPr lang="pl-PL" dirty="0"/>
              <a:t> </a:t>
            </a:r>
          </a:p>
          <a:p>
            <a:endParaRPr lang="pl-PL" dirty="0"/>
          </a:p>
        </p:txBody>
      </p:sp>
    </p:spTree>
    <p:extLst>
      <p:ext uri="{BB962C8B-B14F-4D97-AF65-F5344CB8AC3E}">
        <p14:creationId xmlns:p14="http://schemas.microsoft.com/office/powerpoint/2010/main" val="7095660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r>
              <a:rPr lang="pl-PL" b="1" dirty="0"/>
              <a:t>(</a:t>
            </a:r>
            <a:r>
              <a:rPr lang="pl-PL" dirty="0"/>
              <a:t>Szykanowanie, zastraszanie , obrażanie nauczyciela, znieważanie,  naruszenie nietykalności cielesnej </a:t>
            </a:r>
            <a:r>
              <a:rPr lang="pl-PL" dirty="0" smtClean="0"/>
              <a:t>).</a:t>
            </a:r>
          </a:p>
          <a:p>
            <a:pPr marL="109728" indent="0">
              <a:buNone/>
            </a:pPr>
            <a:r>
              <a:rPr lang="pl-PL" i="1" dirty="0" smtClean="0"/>
              <a:t>Nauczyciel </a:t>
            </a:r>
            <a:r>
              <a:rPr lang="pl-PL" i="1" u="sng" dirty="0"/>
              <a:t>podlega ochronie przewidzianej dla funkcjonariuszy</a:t>
            </a:r>
            <a:r>
              <a:rPr lang="pl-PL" i="1" dirty="0"/>
              <a:t> </a:t>
            </a:r>
            <a:r>
              <a:rPr lang="pl-PL" i="1" u="sng" dirty="0"/>
              <a:t>publicznych</a:t>
            </a:r>
            <a:r>
              <a:rPr lang="pl-PL" i="1" dirty="0"/>
              <a:t> na zasadach określonych w Ustawie z dnia 6 czerwca 1997 r., KK ( Dz. U. z 1997 r. Nr 88, poz. 553).</a:t>
            </a:r>
            <a:endParaRPr lang="pl-PL" dirty="0"/>
          </a:p>
          <a:p>
            <a:pPr marL="109728" indent="0">
              <a:buNone/>
            </a:pPr>
            <a:r>
              <a:rPr lang="pl-PL" i="1" dirty="0"/>
              <a:t> </a:t>
            </a:r>
            <a:endParaRPr lang="pl-PL" dirty="0"/>
          </a:p>
          <a:p>
            <a:r>
              <a:rPr lang="pl-PL" i="1" u="sng" dirty="0"/>
              <a:t>Organ prowadzący szkole i dyrektor </a:t>
            </a:r>
            <a:r>
              <a:rPr lang="pl-PL" i="1" dirty="0"/>
              <a:t>szkoły </a:t>
            </a:r>
            <a:r>
              <a:rPr lang="pl-PL" i="1" u="sng" dirty="0"/>
              <a:t>są zobowiązani z urzędu </a:t>
            </a:r>
            <a:r>
              <a:rPr lang="pl-PL" i="1" dirty="0"/>
              <a:t>występować z obronie nauczyciela, gdy zostaną naruszone uprawnienia związane z zajmowaniem przez niego stanowiskiem.</a:t>
            </a:r>
            <a:endParaRPr lang="pl-PL" dirty="0"/>
          </a:p>
          <a:p>
            <a:pPr marL="109728" indent="0">
              <a:buNone/>
            </a:pPr>
            <a:r>
              <a:rPr lang="pl-PL" i="1" dirty="0"/>
              <a:t> </a:t>
            </a:r>
            <a:endParaRPr lang="pl-PL" dirty="0"/>
          </a:p>
          <a:p>
            <a:r>
              <a:rPr lang="pl-PL" i="1" dirty="0"/>
              <a:t>Zachowanie uczniów ukierunkowane przeciwko nauczycielowi może wypełniać znamiona kilku przestępstw, z których każde zagrożone jest sankcją pozbawienia wolności np. naruszenie nietykalności cielesnej, czynna napaść, wywieranie wpływu na czynności urzędnika, znieważanie itp. </a:t>
            </a:r>
            <a:endParaRPr lang="pl-PL" dirty="0"/>
          </a:p>
          <a:p>
            <a:pPr marL="109728" indent="0">
              <a:buNone/>
            </a:pPr>
            <a:r>
              <a:rPr lang="pl-PL" dirty="0"/>
              <a:t> </a:t>
            </a:r>
          </a:p>
        </p:txBody>
      </p:sp>
      <p:sp>
        <p:nvSpPr>
          <p:cNvPr id="3" name="Tytuł 2"/>
          <p:cNvSpPr>
            <a:spLocks noGrp="1"/>
          </p:cNvSpPr>
          <p:nvPr>
            <p:ph type="title"/>
          </p:nvPr>
        </p:nvSpPr>
        <p:spPr/>
        <p:txBody>
          <a:bodyPr>
            <a:normAutofit fontScale="90000"/>
          </a:bodyPr>
          <a:lstStyle/>
          <a:p>
            <a:r>
              <a:rPr lang="pl-PL" sz="2700" i="1" dirty="0" smtClean="0">
                <a:effectLst/>
              </a:rPr>
              <a:t/>
            </a:r>
            <a:br>
              <a:rPr lang="pl-PL" sz="2700" i="1" dirty="0" smtClean="0">
                <a:effectLst/>
              </a:rPr>
            </a:br>
            <a:r>
              <a:rPr lang="pl-PL" sz="2700" i="1" dirty="0" smtClean="0">
                <a:solidFill>
                  <a:srgbClr val="00B0F0"/>
                </a:solidFill>
                <a:effectLst/>
              </a:rPr>
              <a:t>PROCEDURA </a:t>
            </a:r>
            <a:r>
              <a:rPr lang="pl-PL" sz="2700" i="1" dirty="0">
                <a:solidFill>
                  <a:srgbClr val="00B0F0"/>
                </a:solidFill>
                <a:effectLst/>
              </a:rPr>
              <a:t>POSTĘPOWANIA W PRZYPADKU NARUSZENIA NIETYKALNOŚCI NAUCZYCIELA.</a:t>
            </a:r>
            <a:r>
              <a:rPr lang="pl-PL" dirty="0">
                <a:solidFill>
                  <a:srgbClr val="00B0F0"/>
                </a:solidFill>
                <a:effectLst/>
              </a:rPr>
              <a:t/>
            </a:r>
            <a:br>
              <a:rPr lang="pl-PL" dirty="0">
                <a:solidFill>
                  <a:srgbClr val="00B0F0"/>
                </a:solidFill>
                <a:effectLst/>
              </a:rPr>
            </a:br>
            <a:endParaRPr lang="pl-PL" dirty="0">
              <a:solidFill>
                <a:srgbClr val="00B0F0"/>
              </a:solidFill>
            </a:endParaRPr>
          </a:p>
        </p:txBody>
      </p:sp>
    </p:spTree>
    <p:extLst>
      <p:ext uri="{BB962C8B-B14F-4D97-AF65-F5344CB8AC3E}">
        <p14:creationId xmlns:p14="http://schemas.microsoft.com/office/powerpoint/2010/main" val="12088977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marL="109728" indent="0">
              <a:buNone/>
            </a:pPr>
            <a:r>
              <a:rPr lang="pl-PL" dirty="0"/>
              <a:t>1. W przypadku zaistnienia któreś z wymienionych sytuacji nauczyciel powinien jak najszybciej poinformować o zajściu dyrektora, w następnej kolejności </a:t>
            </a:r>
            <a:r>
              <a:rPr lang="pl-PL" dirty="0" smtClean="0"/>
              <a:t>pedagoga/psychologa </a:t>
            </a:r>
            <a:r>
              <a:rPr lang="pl-PL" dirty="0"/>
              <a:t>szkolnego, wychowawcę klasy oraz rodziców ucznia.</a:t>
            </a:r>
          </a:p>
          <a:p>
            <a:pPr marL="109728" indent="0">
              <a:buNone/>
            </a:pPr>
            <a:r>
              <a:rPr lang="pl-PL" dirty="0"/>
              <a:t> </a:t>
            </a:r>
          </a:p>
          <a:p>
            <a:pPr marL="109728" indent="0">
              <a:buNone/>
            </a:pPr>
            <a:r>
              <a:rPr lang="pl-PL" dirty="0"/>
              <a:t>2. Dyrektor szkoły lub osoba przez niego upoważniona  powinna stworzyć </a:t>
            </a:r>
            <a:r>
              <a:rPr lang="pl-PL" u="sng" dirty="0"/>
              <a:t>dokumentację zdarzenia- </a:t>
            </a:r>
            <a:r>
              <a:rPr lang="pl-PL" dirty="0"/>
              <a:t>spisać relacje poszkodowanego i sprawców wraz z zeznaniami świadków i ich podpisem.</a:t>
            </a:r>
          </a:p>
          <a:p>
            <a:pPr marL="109728" indent="0">
              <a:buNone/>
            </a:pPr>
            <a:r>
              <a:rPr lang="pl-PL" dirty="0"/>
              <a:t>W notatce powinno zawierać się : opis zdarzenia, wskazanie ról poszczególnych osób w zdarzeniu.</a:t>
            </a:r>
          </a:p>
          <a:p>
            <a:pPr marL="109728" indent="0">
              <a:buNone/>
            </a:pPr>
            <a:r>
              <a:rPr lang="pl-PL" dirty="0"/>
              <a:t> </a:t>
            </a:r>
          </a:p>
          <a:p>
            <a:pPr marL="109728" indent="0">
              <a:buNone/>
            </a:pPr>
            <a:r>
              <a:rPr lang="pl-PL" dirty="0"/>
              <a:t>3. Pedagog </a:t>
            </a:r>
            <a:r>
              <a:rPr lang="pl-PL" dirty="0" smtClean="0"/>
              <a:t>/psycholog szkolny </a:t>
            </a:r>
            <a:r>
              <a:rPr lang="pl-PL" dirty="0"/>
              <a:t>lub wychowawca klasy </a:t>
            </a:r>
            <a:r>
              <a:rPr lang="pl-PL" u="sng" dirty="0"/>
              <a:t>powinien wyjaśnić ze sprawcą przyczyny i motywy jego postępowania w indywidualnej rozmowie.</a:t>
            </a:r>
          </a:p>
          <a:p>
            <a:pPr marL="109728" indent="0">
              <a:buNone/>
            </a:pPr>
            <a:r>
              <a:rPr lang="pl-PL" dirty="0"/>
              <a:t> </a:t>
            </a:r>
          </a:p>
          <a:p>
            <a:pPr marL="109728" indent="0">
              <a:buNone/>
            </a:pPr>
            <a:r>
              <a:rPr lang="pl-PL" dirty="0"/>
              <a:t>4.Dyrektor szkoły lub osoba przez niego upoważniona  ustala </a:t>
            </a:r>
            <a:r>
              <a:rPr lang="pl-PL" u="sng" dirty="0"/>
              <a:t>konsekwencje dla sprawcy, podpisać z nim kontrakt </a:t>
            </a:r>
            <a:r>
              <a:rPr lang="pl-PL" dirty="0"/>
              <a:t>zobowiązujący do nieużywania przemocy, określający formę zadośćuczynienia poszkodowanemu.</a:t>
            </a:r>
          </a:p>
          <a:p>
            <a:endParaRPr lang="pl-PL" dirty="0"/>
          </a:p>
        </p:txBody>
      </p:sp>
    </p:spTree>
    <p:extLst>
      <p:ext uri="{BB962C8B-B14F-4D97-AF65-F5344CB8AC3E}">
        <p14:creationId xmlns:p14="http://schemas.microsoft.com/office/powerpoint/2010/main" val="29085624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marL="109728" indent="0">
              <a:buNone/>
            </a:pPr>
            <a:r>
              <a:rPr lang="pl-PL" dirty="0"/>
              <a:t>5. Wychowawca klasy oraz pedagog/psycholog szkolny </a:t>
            </a:r>
            <a:r>
              <a:rPr lang="pl-PL" u="sng" dirty="0"/>
              <a:t>powinni ściśle monitorować zachowanie sprawcy</a:t>
            </a:r>
            <a:r>
              <a:rPr lang="pl-PL" dirty="0"/>
              <a:t>, roztoczyć nad nimi nadzór całej Rady Pedagogicznej.</a:t>
            </a:r>
          </a:p>
          <a:p>
            <a:pPr marL="109728" indent="0">
              <a:buNone/>
            </a:pPr>
            <a:r>
              <a:rPr lang="pl-PL" dirty="0"/>
              <a:t> </a:t>
            </a:r>
          </a:p>
          <a:p>
            <a:pPr marL="109728" indent="0">
              <a:buNone/>
            </a:pPr>
            <a:r>
              <a:rPr lang="pl-PL" dirty="0"/>
              <a:t>6. Wychowawca klasy lub pedagog/psycholog powinni przeprowadzić </a:t>
            </a:r>
            <a:r>
              <a:rPr lang="pl-PL" u="sng" dirty="0"/>
              <a:t>rozmowę z klasą </a:t>
            </a:r>
            <a:r>
              <a:rPr lang="pl-PL" dirty="0"/>
              <a:t>w której miało miejsce zdarzenie.</a:t>
            </a:r>
          </a:p>
          <a:p>
            <a:pPr marL="109728" indent="0">
              <a:buNone/>
            </a:pPr>
            <a:r>
              <a:rPr lang="pl-PL" dirty="0" smtClean="0"/>
              <a:t>7</a:t>
            </a:r>
            <a:r>
              <a:rPr lang="pl-PL" dirty="0"/>
              <a:t>. Cała Rada Pedagogiczna powinna udzielić poszkodowanemu wsparcia .</a:t>
            </a:r>
          </a:p>
          <a:p>
            <a:pPr marL="109728" indent="0">
              <a:buNone/>
            </a:pPr>
            <a:r>
              <a:rPr lang="pl-PL" dirty="0"/>
              <a:t> </a:t>
            </a:r>
          </a:p>
          <a:p>
            <a:pPr marL="109728" indent="0">
              <a:buNone/>
            </a:pPr>
            <a:r>
              <a:rPr lang="pl-PL" dirty="0"/>
              <a:t>8. Jeżeli sytuacja ulegnie powtórzeniu nauczyciel powinien powiadomić o zdarzeniu policję a </a:t>
            </a:r>
            <a:r>
              <a:rPr lang="pl-PL" u="sng" dirty="0"/>
              <a:t>dyrektor szkoły powiadomić sąd rodzinny </a:t>
            </a:r>
            <a:r>
              <a:rPr lang="pl-PL" dirty="0"/>
              <a:t>i udzielić mu niezbędnych informacji o uczniu.</a:t>
            </a:r>
          </a:p>
          <a:p>
            <a:pPr marL="109728" indent="0">
              <a:buNone/>
            </a:pPr>
            <a:r>
              <a:rPr lang="pl-PL" dirty="0"/>
              <a:t> </a:t>
            </a:r>
          </a:p>
          <a:p>
            <a:pPr marL="109728" indent="0">
              <a:buNone/>
            </a:pPr>
            <a:r>
              <a:rPr lang="pl-PL" dirty="0"/>
              <a:t>9. Jeżeli podobne negatywne  zachowania powtarzają się w przypadku wielu uczniów w szkole powinien zostać </a:t>
            </a:r>
            <a:r>
              <a:rPr lang="pl-PL" u="sng" dirty="0"/>
              <a:t>opracowany program naprawczy </a:t>
            </a:r>
            <a:r>
              <a:rPr lang="pl-PL" dirty="0"/>
              <a:t>dotyczący zmiany zachowań agresywnych u uczniów. </a:t>
            </a:r>
          </a:p>
          <a:p>
            <a:pPr marL="109728" indent="0">
              <a:buNone/>
            </a:pPr>
            <a:r>
              <a:rPr lang="pl-PL" dirty="0"/>
              <a:t> </a:t>
            </a:r>
          </a:p>
          <a:p>
            <a:pPr marL="109728" indent="0">
              <a:buNone/>
            </a:pPr>
            <a:r>
              <a:rPr lang="pl-PL" dirty="0"/>
              <a:t>10. </a:t>
            </a:r>
            <a:r>
              <a:rPr lang="pl-PL" u="sng" dirty="0"/>
              <a:t>Dyrektor szkoły powinien również zbadać , czy w konkretnym przypadku sam nauczyciel nie dopuścił się naruszenia swych obowiązków i czy miało ono wpływ na niewłaściwe zachowanie uczniów.</a:t>
            </a:r>
          </a:p>
          <a:p>
            <a:endParaRPr lang="pl-PL" dirty="0"/>
          </a:p>
        </p:txBody>
      </p:sp>
    </p:spTree>
    <p:extLst>
      <p:ext uri="{BB962C8B-B14F-4D97-AF65-F5344CB8AC3E}">
        <p14:creationId xmlns:p14="http://schemas.microsoft.com/office/powerpoint/2010/main" val="155895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92500" lnSpcReduction="20000"/>
          </a:bodyPr>
          <a:lstStyle/>
          <a:p>
            <a:pPr marL="109728" indent="0">
              <a:buNone/>
            </a:pPr>
            <a:r>
              <a:rPr lang="pl-PL" sz="1900" i="1" dirty="0"/>
              <a:t>(Ustawa z dnia 10 .06.2010 o zmianie ustawy o przeciwdziałaniu przemocy w rodzinie- Dz. U. Nr 125, POZ. </a:t>
            </a:r>
            <a:r>
              <a:rPr lang="pl-PL" sz="1900" i="1" dirty="0" smtClean="0"/>
              <a:t>842)</a:t>
            </a:r>
            <a:endParaRPr lang="pl-PL" sz="1900" dirty="0"/>
          </a:p>
          <a:p>
            <a:pPr marL="109728" indent="0">
              <a:buNone/>
            </a:pPr>
            <a:r>
              <a:rPr lang="pl-PL" sz="2400" i="1" u="sng" dirty="0" smtClean="0"/>
              <a:t>Krzywdzenie </a:t>
            </a:r>
            <a:r>
              <a:rPr lang="pl-PL" sz="2400" i="1" u="sng" dirty="0"/>
              <a:t>dziecka </a:t>
            </a:r>
            <a:r>
              <a:rPr lang="pl-PL" sz="2400" i="1" dirty="0"/>
              <a:t>to także działanie lub zaniechanie (bezczynność), która powoduje naruszenie jego praw jako osoby i zakłóca jego optymalny rozwój</a:t>
            </a:r>
            <a:r>
              <a:rPr lang="pl-PL" sz="2400" i="1" dirty="0" smtClean="0"/>
              <a:t>.</a:t>
            </a:r>
          </a:p>
          <a:p>
            <a:pPr marL="109728" indent="0">
              <a:buNone/>
            </a:pPr>
            <a:endParaRPr lang="pl-PL" sz="2400" dirty="0"/>
          </a:p>
          <a:p>
            <a:r>
              <a:rPr lang="pl-PL" sz="2400" i="1" u="sng" dirty="0" smtClean="0"/>
              <a:t>Zaniedbywanie </a:t>
            </a:r>
            <a:r>
              <a:rPr lang="pl-PL" sz="2400" i="1" u="sng" dirty="0"/>
              <a:t>dziecka </a:t>
            </a:r>
            <a:r>
              <a:rPr lang="pl-PL" sz="2400" i="1" dirty="0"/>
              <a:t>to niezaspakajanie jego potrzeb fizycznych i psychicznych poprzez niezapewnienie mu odpowiedniego pożywienia, butów, odzieży, podręczników, braku nadzoru nad wypełnianiem obowiązków szkolnych, brak zainteresowania zdrowiem dziecka, jego higieną, pozostawianie bez opieki, zezwalanie na uczestnictwo dziecka w libacjach alkoholowych, awanturach domowych </a:t>
            </a:r>
            <a:r>
              <a:rPr lang="pl-PL" sz="2400" i="1" u="sng" dirty="0"/>
              <a:t>lub nadopiekuńczość.</a:t>
            </a:r>
            <a:endParaRPr lang="pl-PL" sz="2400" u="sng" dirty="0"/>
          </a:p>
          <a:p>
            <a:endParaRPr lang="pl-PL" dirty="0"/>
          </a:p>
        </p:txBody>
      </p:sp>
      <p:sp>
        <p:nvSpPr>
          <p:cNvPr id="3" name="Tytuł 2"/>
          <p:cNvSpPr>
            <a:spLocks noGrp="1"/>
          </p:cNvSpPr>
          <p:nvPr>
            <p:ph type="title"/>
          </p:nvPr>
        </p:nvSpPr>
        <p:spPr/>
        <p:txBody>
          <a:bodyPr>
            <a:normAutofit/>
          </a:bodyPr>
          <a:lstStyle/>
          <a:p>
            <a:r>
              <a:rPr lang="pl-PL" sz="2400" i="1" dirty="0">
                <a:solidFill>
                  <a:srgbClr val="00B0F0"/>
                </a:solidFill>
                <a:effectLst/>
              </a:rPr>
              <a:t>PROCEDURA POSTĘPOWANIA W PRZYPADKU PODEJRZENIA, ,ŻE DZIECKO JEST ZANIEDBYWANE.</a:t>
            </a:r>
            <a:endParaRPr lang="pl-PL" sz="2400" dirty="0">
              <a:solidFill>
                <a:srgbClr val="00B0F0"/>
              </a:solidFill>
              <a:effectLst/>
            </a:endParaRPr>
          </a:p>
        </p:txBody>
      </p:sp>
    </p:spTree>
    <p:extLst>
      <p:ext uri="{BB962C8B-B14F-4D97-AF65-F5344CB8AC3E}">
        <p14:creationId xmlns:p14="http://schemas.microsoft.com/office/powerpoint/2010/main" val="19427698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marL="109728" indent="0">
              <a:buNone/>
            </a:pPr>
            <a:r>
              <a:rPr lang="pl-PL" dirty="0"/>
              <a:t>1. Każdy kto zauważy ,ze dziecko może być zaniedbywane przez opiekunów prawnych </a:t>
            </a:r>
            <a:r>
              <a:rPr lang="pl-PL" u="sng" dirty="0"/>
              <a:t>jest prawnie </a:t>
            </a:r>
            <a:r>
              <a:rPr lang="pl-PL" dirty="0"/>
              <a:t>zobowiązany do niezwłocznego  powiadomienia dyrektora szkoły, w dalszej kolejności wychowawcy klasy i pedagoga szkolnego.</a:t>
            </a:r>
          </a:p>
          <a:p>
            <a:pPr marL="109728" indent="0">
              <a:buNone/>
            </a:pPr>
            <a:r>
              <a:rPr lang="pl-PL" dirty="0" smtClean="0"/>
              <a:t>2</a:t>
            </a:r>
            <a:r>
              <a:rPr lang="pl-PL" dirty="0"/>
              <a:t>. Pedagog szkolny wspólnie z wychowawcą klasy powinni  </a:t>
            </a:r>
            <a:r>
              <a:rPr lang="pl-PL" u="sng" dirty="0"/>
              <a:t>zebrać informacje o dziecku </a:t>
            </a:r>
            <a:r>
              <a:rPr lang="pl-PL" dirty="0"/>
              <a:t>od innych nauczycieli, samego dziecka oraz rodziców.</a:t>
            </a:r>
          </a:p>
          <a:p>
            <a:pPr marL="109728" indent="0">
              <a:buNone/>
            </a:pPr>
            <a:r>
              <a:rPr lang="pl-PL" dirty="0" smtClean="0"/>
              <a:t>3</a:t>
            </a:r>
            <a:r>
              <a:rPr lang="pl-PL" dirty="0"/>
              <a:t>. </a:t>
            </a:r>
            <a:r>
              <a:rPr lang="pl-PL" dirty="0" smtClean="0"/>
              <a:t>Pedagog/psycholog/ </a:t>
            </a:r>
            <a:r>
              <a:rPr lang="pl-PL" dirty="0"/>
              <a:t>wychowawca klasy powinni zebrać materiały związane z sytuacją dziecka -np. dokumentacja z rozmów z dzieckiem, opisy zachowań i wyglądu dziecka, notatki ze zdarzeń itp.</a:t>
            </a:r>
          </a:p>
          <a:p>
            <a:pPr marL="109728" indent="0">
              <a:buNone/>
            </a:pPr>
            <a:r>
              <a:rPr lang="pl-PL" dirty="0" smtClean="0"/>
              <a:t>4.Pedagog/psycholog/ </a:t>
            </a:r>
            <a:r>
              <a:rPr lang="pl-PL" dirty="0"/>
              <a:t>wychowawca </a:t>
            </a:r>
            <a:r>
              <a:rPr lang="pl-PL" u="sng" dirty="0"/>
              <a:t>powinni  zabezpieczyć dowody </a:t>
            </a:r>
            <a:r>
              <a:rPr lang="pl-PL" dirty="0"/>
              <a:t>(ocena ich wiarygodności nie należy do </a:t>
            </a:r>
            <a:r>
              <a:rPr lang="pl-PL" dirty="0" smtClean="0"/>
              <a:t>ich zadań )- </a:t>
            </a:r>
            <a:r>
              <a:rPr lang="pl-PL" dirty="0"/>
              <a:t>jeżeli takie są</a:t>
            </a:r>
            <a:r>
              <a:rPr lang="pl-PL" dirty="0" smtClean="0"/>
              <a:t>.</a:t>
            </a:r>
          </a:p>
          <a:p>
            <a:pPr marL="109728" indent="0">
              <a:buNone/>
            </a:pPr>
            <a:r>
              <a:rPr lang="pl-PL" dirty="0"/>
              <a:t>5. Pedagog wraz z zespołem powinien założyć Niebieską Kartę, wypełnić część A, powiadomić zespół interdyscyplinarny zajmujący się przemocą w rodzinie.</a:t>
            </a:r>
          </a:p>
          <a:p>
            <a:pPr marL="109728" indent="0">
              <a:buNone/>
            </a:pPr>
            <a:r>
              <a:rPr lang="pl-PL" dirty="0"/>
              <a:t>6. Pedagog powinien przygotować pismo do Sądu rodzinnego, prokuratury oraz policji- wniosek podpisuje dyrektor szkoły.</a:t>
            </a:r>
          </a:p>
          <a:p>
            <a:pPr marL="109728" indent="0">
              <a:buNone/>
            </a:pPr>
            <a:r>
              <a:rPr lang="pl-PL" dirty="0"/>
              <a:t>7. Pedagog wraz z wychowawcą powinni o pracować plan pomocy dziecku.</a:t>
            </a:r>
          </a:p>
          <a:p>
            <a:pPr marL="109728" indent="0">
              <a:buNone/>
            </a:pPr>
            <a:r>
              <a:rPr lang="pl-PL" dirty="0"/>
              <a:t>8. Dyrektor szkoły lub osoba przez niego upoważniona powinien 	poinformować rodziców o podjętych działaniach na rzecz dziecka.</a:t>
            </a:r>
          </a:p>
          <a:p>
            <a:pPr marL="109728" indent="0">
              <a:buNone/>
            </a:pPr>
            <a:endParaRPr lang="pl-PL" dirty="0" smtClean="0"/>
          </a:p>
          <a:p>
            <a:pPr marL="109728" indent="0">
              <a:buNone/>
            </a:pPr>
            <a:endParaRPr lang="pl-PL" dirty="0"/>
          </a:p>
          <a:p>
            <a:pPr marL="109728" indent="0">
              <a:buNone/>
            </a:pPr>
            <a:r>
              <a:rPr lang="pl-PL" dirty="0"/>
              <a:t> </a:t>
            </a:r>
          </a:p>
          <a:p>
            <a:endParaRPr lang="pl-PL" dirty="0"/>
          </a:p>
        </p:txBody>
      </p:sp>
    </p:spTree>
    <p:extLst>
      <p:ext uri="{BB962C8B-B14F-4D97-AF65-F5344CB8AC3E}">
        <p14:creationId xmlns:p14="http://schemas.microsoft.com/office/powerpoint/2010/main" val="51362715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marL="109728" indent="0">
              <a:buNone/>
            </a:pPr>
            <a:r>
              <a:rPr lang="pl-PL" i="1" u="sng" dirty="0"/>
              <a:t>1. Nauczyciel,</a:t>
            </a:r>
            <a:r>
              <a:rPr lang="pl-PL" i="1" dirty="0"/>
              <a:t> który powziął informację, że dziecko może być ofiarą przemocy bądź przestępstwa sporządza notatkę służbową i przekazuje informację wychowawcy klas/pedagogowi szkolnemu/ dyrektorowi szkoły.</a:t>
            </a:r>
            <a:endParaRPr lang="pl-PL" dirty="0"/>
          </a:p>
          <a:p>
            <a:pPr marL="109728" indent="0">
              <a:buNone/>
            </a:pPr>
            <a:r>
              <a:rPr lang="pl-PL" u="sng" dirty="0" smtClean="0"/>
              <a:t>WYCHOWAWCA</a:t>
            </a:r>
            <a:r>
              <a:rPr lang="pl-PL" u="sng" dirty="0"/>
              <a:t>;</a:t>
            </a:r>
            <a:endParaRPr lang="pl-PL" dirty="0"/>
          </a:p>
          <a:p>
            <a:pPr marL="109728" indent="0">
              <a:buNone/>
            </a:pPr>
            <a:r>
              <a:rPr lang="pl-PL" dirty="0"/>
              <a:t> </a:t>
            </a:r>
          </a:p>
          <a:p>
            <a:pPr lvl="0"/>
            <a:r>
              <a:rPr lang="pl-PL" u="sng" dirty="0"/>
              <a:t>Przeprowadza rozmowę z uczniem </a:t>
            </a:r>
            <a:r>
              <a:rPr lang="pl-PL" dirty="0"/>
              <a:t>: wyjaśnia, ze bicie dzieci to łamanie prawa i wymaga pomocy innych osób ( lekarza, pedagoga/psychologa) i że musi skontaktować się z </a:t>
            </a:r>
            <a:r>
              <a:rPr lang="pl-PL" dirty="0" smtClean="0"/>
              <a:t>rodzicami.</a:t>
            </a:r>
            <a:endParaRPr lang="pl-PL" dirty="0"/>
          </a:p>
          <a:p>
            <a:pPr lvl="0"/>
            <a:r>
              <a:rPr lang="pl-PL" u="sng" dirty="0"/>
              <a:t>Nawiązuje kontakt z rodzicami  </a:t>
            </a:r>
            <a:r>
              <a:rPr lang="pl-PL" dirty="0"/>
              <a:t>( wzywa na rozmowę do szkoły) i informuje o stanie dziecka, o konieczności przebadania przez lekarza oraz konsekwencjach prawnych stosowania przemocy wobec dziecka</a:t>
            </a:r>
          </a:p>
          <a:p>
            <a:pPr lvl="0"/>
            <a:r>
              <a:rPr lang="pl-PL" u="sng" dirty="0"/>
              <a:t>Sporządza notatkę </a:t>
            </a:r>
            <a:r>
              <a:rPr lang="pl-PL" dirty="0"/>
              <a:t>opisującą wygląd dziecka, dolegliwości, stan zdrowia, uzyskane informacje oraz działania podjęte przez siebie</a:t>
            </a:r>
          </a:p>
          <a:p>
            <a:pPr lvl="0"/>
            <a:r>
              <a:rPr lang="pl-PL" dirty="0"/>
              <a:t>W dalszej pracy wychowawczej </a:t>
            </a:r>
            <a:r>
              <a:rPr lang="pl-PL" u="sng" dirty="0"/>
              <a:t>wspiera dziecko, akceptuje go i dba o jego bezpieczeństwo</a:t>
            </a:r>
          </a:p>
          <a:p>
            <a:pPr lvl="0"/>
            <a:r>
              <a:rPr lang="pl-PL" dirty="0"/>
              <a:t>Systematycznie współpracuje z rodzicami, pedagogiem, psychologiem i nauczycielami uczącymi dziecko</a:t>
            </a:r>
          </a:p>
          <a:p>
            <a:pPr marL="109728" indent="0">
              <a:buNone/>
            </a:pPr>
            <a:endParaRPr lang="pl-PL" dirty="0"/>
          </a:p>
        </p:txBody>
      </p:sp>
      <p:sp>
        <p:nvSpPr>
          <p:cNvPr id="3" name="Tytuł 2"/>
          <p:cNvSpPr>
            <a:spLocks noGrp="1"/>
          </p:cNvSpPr>
          <p:nvPr>
            <p:ph type="title"/>
          </p:nvPr>
        </p:nvSpPr>
        <p:spPr/>
        <p:txBody>
          <a:bodyPr>
            <a:normAutofit fontScale="90000"/>
          </a:bodyPr>
          <a:lstStyle/>
          <a:p>
            <a:r>
              <a:rPr lang="pl-PL" sz="2700" i="1" dirty="0" smtClean="0">
                <a:effectLst/>
              </a:rPr>
              <a:t/>
            </a:r>
            <a:br>
              <a:rPr lang="pl-PL" sz="2700" i="1" dirty="0" smtClean="0">
                <a:effectLst/>
              </a:rPr>
            </a:br>
            <a:r>
              <a:rPr lang="pl-PL" sz="2700" i="1" dirty="0" smtClean="0">
                <a:solidFill>
                  <a:srgbClr val="00B0F0"/>
                </a:solidFill>
                <a:effectLst/>
              </a:rPr>
              <a:t>PROCEDURA </a:t>
            </a:r>
            <a:r>
              <a:rPr lang="pl-PL" sz="2700" i="1" dirty="0">
                <a:solidFill>
                  <a:srgbClr val="00B0F0"/>
                </a:solidFill>
                <a:effectLst/>
              </a:rPr>
              <a:t>POSTĘPOWANIA W PRZYPADKU UZYSKANIA INFORMACJI, ŻE UCZEŃ JEST OFIARĄ PRZEMOCY LUB PRZESTĘPSTWA.</a:t>
            </a:r>
            <a:r>
              <a:rPr lang="pl-PL" dirty="0">
                <a:solidFill>
                  <a:srgbClr val="00B0F0"/>
                </a:solidFill>
                <a:effectLst/>
              </a:rPr>
              <a:t/>
            </a:r>
            <a:br>
              <a:rPr lang="pl-PL" dirty="0">
                <a:solidFill>
                  <a:srgbClr val="00B0F0"/>
                </a:solidFill>
                <a:effectLst/>
              </a:rPr>
            </a:br>
            <a:endParaRPr lang="pl-PL" dirty="0">
              <a:solidFill>
                <a:srgbClr val="00B0F0"/>
              </a:solidFill>
            </a:endParaRPr>
          </a:p>
        </p:txBody>
      </p:sp>
    </p:spTree>
    <p:extLst>
      <p:ext uri="{BB962C8B-B14F-4D97-AF65-F5344CB8AC3E}">
        <p14:creationId xmlns:p14="http://schemas.microsoft.com/office/powerpoint/2010/main" val="25979004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marL="109728" indent="0">
              <a:buNone/>
            </a:pPr>
            <a:r>
              <a:rPr lang="pl-PL" u="sng" dirty="0"/>
              <a:t>PEDAGOG SZKOLNY/PSYCHOLOG  we współpracy z nauczycielami i specjalistami pracującymi z </a:t>
            </a:r>
            <a:r>
              <a:rPr lang="pl-PL" u="sng" dirty="0" smtClean="0"/>
              <a:t>dzieckiem</a:t>
            </a:r>
            <a:endParaRPr lang="pl-PL" dirty="0"/>
          </a:p>
          <a:p>
            <a:pPr marL="109728" indent="0">
              <a:buNone/>
            </a:pPr>
            <a:r>
              <a:rPr lang="pl-PL" b="1" dirty="0" smtClean="0"/>
              <a:t>W </a:t>
            </a:r>
            <a:r>
              <a:rPr lang="pl-PL" b="1" dirty="0"/>
              <a:t>przypadku stwierdzenia , że problem krzywdzenia nie wymaga sięgnięcia po środki represji wobec rodziny i że możliwa jest współpraca z </a:t>
            </a:r>
            <a:r>
              <a:rPr lang="pl-PL" b="1" dirty="0" smtClean="0"/>
              <a:t>rodzicami.</a:t>
            </a:r>
            <a:endParaRPr lang="pl-PL" dirty="0"/>
          </a:p>
          <a:p>
            <a:pPr marL="109728" indent="0">
              <a:buNone/>
            </a:pPr>
            <a:r>
              <a:rPr lang="pl-PL" dirty="0"/>
              <a:t> </a:t>
            </a:r>
          </a:p>
          <a:p>
            <a:pPr marL="109728" indent="0">
              <a:buNone/>
            </a:pPr>
            <a:r>
              <a:rPr lang="pl-PL" dirty="0"/>
              <a:t>1 </a:t>
            </a:r>
            <a:r>
              <a:rPr lang="pl-PL" dirty="0" smtClean="0"/>
              <a:t>Pedagog </a:t>
            </a:r>
            <a:r>
              <a:rPr lang="pl-PL" dirty="0"/>
              <a:t>szkolny </a:t>
            </a:r>
            <a:r>
              <a:rPr lang="pl-PL" u="sng" dirty="0"/>
              <a:t>przeprowadza rozmowę z uczniem w obecności wychowawcy</a:t>
            </a:r>
            <a:r>
              <a:rPr lang="pl-PL" dirty="0"/>
              <a:t>.</a:t>
            </a:r>
          </a:p>
          <a:p>
            <a:pPr marL="109728" indent="0">
              <a:buNone/>
            </a:pPr>
            <a:r>
              <a:rPr lang="pl-PL" dirty="0"/>
              <a:t> </a:t>
            </a:r>
          </a:p>
          <a:p>
            <a:pPr marL="109728" indent="0">
              <a:buNone/>
            </a:pPr>
            <a:r>
              <a:rPr lang="pl-PL" dirty="0"/>
              <a:t>2. </a:t>
            </a:r>
            <a:r>
              <a:rPr lang="pl-PL" dirty="0" smtClean="0"/>
              <a:t>Pedagog/psycholog  </a:t>
            </a:r>
            <a:r>
              <a:rPr lang="pl-PL" u="sng" dirty="0"/>
              <a:t>wzywa do szkoły rodziców/ opiekunów prawnych , przekazuje im uzyskaną informację.</a:t>
            </a:r>
          </a:p>
          <a:p>
            <a:r>
              <a:rPr lang="pl-PL" dirty="0"/>
              <a:t>Przeprowadza rozmowę z rodzicami.</a:t>
            </a:r>
          </a:p>
          <a:p>
            <a:pPr lvl="0"/>
            <a:r>
              <a:rPr lang="pl-PL" dirty="0"/>
              <a:t>Zawiera z nimi </a:t>
            </a:r>
            <a:r>
              <a:rPr lang="pl-PL" u="sng" dirty="0"/>
              <a:t>kontrakt o </a:t>
            </a:r>
            <a:r>
              <a:rPr lang="pl-PL" dirty="0"/>
              <a:t>współpracy na rzecz poprawy sytuacji dziecka</a:t>
            </a:r>
          </a:p>
          <a:p>
            <a:pPr lvl="0"/>
            <a:r>
              <a:rPr lang="pl-PL" u="sng" dirty="0"/>
              <a:t>Podejmuje działania </a:t>
            </a:r>
            <a:r>
              <a:rPr lang="pl-PL" dirty="0"/>
              <a:t>wynikające z potrzeb dziecka i rodziny w kierunku:</a:t>
            </a:r>
          </a:p>
          <a:p>
            <a:pPr>
              <a:buFontTx/>
              <a:buChar char="-"/>
            </a:pPr>
            <a:r>
              <a:rPr lang="pl-PL" dirty="0" smtClean="0"/>
              <a:t>wzmocnienia </a:t>
            </a:r>
            <a:r>
              <a:rPr lang="pl-PL" dirty="0"/>
              <a:t>dziecka , udzielenia wsparcia w sytuacji kryzysowej i traumatycznej poprzez zapewnienie mu pomocy psychologiczno- pedagogicznej na terenie </a:t>
            </a:r>
            <a:r>
              <a:rPr lang="pl-PL" dirty="0" smtClean="0"/>
              <a:t>szkoły,</a:t>
            </a:r>
          </a:p>
          <a:p>
            <a:pPr>
              <a:buFontTx/>
              <a:buChar char="-"/>
            </a:pPr>
            <a:r>
              <a:rPr lang="pl-PL" dirty="0" smtClean="0"/>
              <a:t> </a:t>
            </a:r>
            <a:r>
              <a:rPr lang="pl-PL" dirty="0"/>
              <a:t>- wspierania rodziny poprzez kierowanie do instytucji oferujących np. poradnictwo, konsultacje psychologiczne, terapię uzależnień, terapię dla sprawców przemocy, grupy wsparcia, warsztaty umiejętności wychowawczych</a:t>
            </a:r>
          </a:p>
          <a:p>
            <a:endParaRPr lang="pl-PL" dirty="0"/>
          </a:p>
        </p:txBody>
      </p:sp>
    </p:spTree>
    <p:extLst>
      <p:ext uri="{BB962C8B-B14F-4D97-AF65-F5344CB8AC3E}">
        <p14:creationId xmlns:p14="http://schemas.microsoft.com/office/powerpoint/2010/main" val="27780121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marL="109728" indent="0">
              <a:buNone/>
            </a:pPr>
            <a:r>
              <a:rPr lang="pl-PL" dirty="0"/>
              <a:t>- pomocy w rozwiązywaniu konfliktów rodzinnych poprzez zastosowanie procedur mediacyjnych bądź kierowanie do mediatorów</a:t>
            </a:r>
          </a:p>
          <a:p>
            <a:pPr>
              <a:buFontTx/>
              <a:buChar char="-"/>
            </a:pPr>
            <a:r>
              <a:rPr lang="pl-PL" dirty="0" smtClean="0"/>
              <a:t>zabezpieczenia </a:t>
            </a:r>
            <a:r>
              <a:rPr lang="pl-PL" dirty="0"/>
              <a:t>socjalnego poprzez kierowanie do oferujących; poradnictwo i warsztaty w zakresie metod poszukiwania pracy, zorganizowanie pomocy finansowej, ciepłego posiłku w szkole itp</a:t>
            </a:r>
            <a:r>
              <a:rPr lang="pl-PL" dirty="0" smtClean="0"/>
              <a:t>.</a:t>
            </a:r>
          </a:p>
          <a:p>
            <a:pPr>
              <a:buFontTx/>
              <a:buChar char="-"/>
            </a:pPr>
            <a:endParaRPr lang="pl-PL" dirty="0"/>
          </a:p>
          <a:p>
            <a:pPr marL="109728" indent="0">
              <a:buNone/>
            </a:pPr>
            <a:r>
              <a:rPr lang="pl-PL" dirty="0" smtClean="0"/>
              <a:t>3</a:t>
            </a:r>
            <a:r>
              <a:rPr lang="pl-PL" dirty="0"/>
              <a:t>. Upoważniony  przez dyrektora wypełnia ,, NIEBIESKA  KARTĘ’’ </a:t>
            </a:r>
            <a:r>
              <a:rPr lang="pl-PL" dirty="0" smtClean="0"/>
              <a:t>część </a:t>
            </a:r>
            <a:r>
              <a:rPr lang="pl-PL" dirty="0"/>
              <a:t>A, rozpoczynając tym samym </a:t>
            </a:r>
            <a:r>
              <a:rPr lang="pl-PL" dirty="0" smtClean="0"/>
              <a:t>procedurę                    </a:t>
            </a:r>
            <a:r>
              <a:rPr lang="pl-PL" dirty="0"/>
              <a:t>,, Niebieskiej Karty’’</a:t>
            </a:r>
          </a:p>
          <a:p>
            <a:pPr marL="109728" indent="0">
              <a:buNone/>
            </a:pPr>
            <a:r>
              <a:rPr lang="pl-PL" dirty="0" smtClean="0"/>
              <a:t>4</a:t>
            </a:r>
            <a:r>
              <a:rPr lang="pl-PL" dirty="0"/>
              <a:t>. Oddelegowany przez dyrektora szkoły bierze czynny udział w pracach zespołu interdyscyplinarnego, który stworzy zintegrowana strategie® pomocy, monitoruje sytuację dziecka.</a:t>
            </a:r>
          </a:p>
          <a:p>
            <a:pPr marL="109728" indent="0">
              <a:buNone/>
            </a:pPr>
            <a:r>
              <a:rPr lang="pl-PL" b="1" u="sng" dirty="0"/>
              <a:t> </a:t>
            </a:r>
            <a:r>
              <a:rPr lang="pl-PL" b="1" u="sng" dirty="0" smtClean="0"/>
              <a:t>W </a:t>
            </a:r>
            <a:r>
              <a:rPr lang="pl-PL" b="1" u="sng" dirty="0"/>
              <a:t>przypadku zdiagnozowania bezpośredniego zagrożenia zdrowia lub życia dziecka</a:t>
            </a:r>
            <a:endParaRPr lang="pl-PL" u="sng" dirty="0"/>
          </a:p>
          <a:p>
            <a:pPr marL="109728" indent="0">
              <a:buNone/>
            </a:pPr>
            <a:r>
              <a:rPr lang="pl-PL" dirty="0" smtClean="0"/>
              <a:t>*/ </a:t>
            </a:r>
            <a:r>
              <a:rPr lang="pl-PL" dirty="0"/>
              <a:t>Dyrektor szkoły składa zawiadomienie o podejrzeniu popełnienia przestępstwa do prokuratury lub wniosek do sądu o wgląd w sytuację dziecka, powiadamia policję oraz pracownika socjalnego w rejonie.</a:t>
            </a:r>
          </a:p>
          <a:p>
            <a:pPr marL="109728" indent="0">
              <a:buNone/>
            </a:pPr>
            <a:r>
              <a:rPr lang="pl-PL" dirty="0"/>
              <a:t> </a:t>
            </a:r>
          </a:p>
          <a:p>
            <a:pPr marL="109728" indent="0">
              <a:buNone/>
            </a:pPr>
            <a:r>
              <a:rPr lang="pl-PL" dirty="0"/>
              <a:t> </a:t>
            </a:r>
          </a:p>
          <a:p>
            <a:r>
              <a:rPr lang="pl-PL" dirty="0"/>
              <a:t>.* Dalszy tok postępowania leży w kompetencji tych </a:t>
            </a:r>
            <a:r>
              <a:rPr lang="pl-PL" dirty="0" smtClean="0"/>
              <a:t>instytucji.</a:t>
            </a:r>
            <a:r>
              <a:rPr lang="pl-PL" dirty="0"/>
              <a:t> </a:t>
            </a:r>
          </a:p>
        </p:txBody>
      </p:sp>
    </p:spTree>
    <p:extLst>
      <p:ext uri="{BB962C8B-B14F-4D97-AF65-F5344CB8AC3E}">
        <p14:creationId xmlns:p14="http://schemas.microsoft.com/office/powerpoint/2010/main" val="334385780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a:xfrm>
            <a:off x="457200" y="1481328"/>
            <a:ext cx="8229600" cy="4525963"/>
          </a:xfrm>
        </p:spPr>
        <p:txBody>
          <a:bodyPr>
            <a:normAutofit fontScale="47500" lnSpcReduction="20000"/>
          </a:bodyPr>
          <a:lstStyle/>
          <a:p>
            <a:endParaRPr lang="pl-PL" dirty="0"/>
          </a:p>
          <a:p>
            <a:pPr marL="109728" indent="0">
              <a:buNone/>
            </a:pPr>
            <a:r>
              <a:rPr lang="pl-PL" dirty="0"/>
              <a:t>1. Nauczyciel, który uzyska informacje/ zauważy, że uczeń może być sprawcą przestępstwa natychmiast musi </a:t>
            </a:r>
            <a:r>
              <a:rPr lang="pl-PL" u="sng" dirty="0"/>
              <a:t>odizolować sprawcę od rówieśników </a:t>
            </a:r>
            <a:r>
              <a:rPr lang="pl-PL" dirty="0"/>
              <a:t>( podczas tej czynności należy cały czas zwracać uwagę na ucznia, żeby nic nie wyrzucił lub ukrył) .</a:t>
            </a:r>
          </a:p>
          <a:p>
            <a:pPr marL="109728" indent="0">
              <a:buNone/>
            </a:pPr>
            <a:r>
              <a:rPr lang="pl-PL" dirty="0" smtClean="0"/>
              <a:t>2</a:t>
            </a:r>
            <a:r>
              <a:rPr lang="pl-PL" dirty="0"/>
              <a:t>. </a:t>
            </a:r>
            <a:r>
              <a:rPr lang="pl-PL" u="sng" dirty="0"/>
              <a:t>Niezwłocznie powiadomić dyrektora szkoły</a:t>
            </a:r>
            <a:r>
              <a:rPr lang="pl-PL" dirty="0"/>
              <a:t>.</a:t>
            </a:r>
          </a:p>
          <a:p>
            <a:pPr marL="109728" indent="0">
              <a:buNone/>
            </a:pPr>
            <a:r>
              <a:rPr lang="pl-PL" dirty="0" smtClean="0"/>
              <a:t>3</a:t>
            </a:r>
            <a:r>
              <a:rPr lang="pl-PL" dirty="0"/>
              <a:t>. </a:t>
            </a:r>
            <a:r>
              <a:rPr lang="pl-PL" u="sng" dirty="0"/>
              <a:t>Ustalić okoliczności czynu </a:t>
            </a:r>
            <a:r>
              <a:rPr lang="pl-PL" dirty="0"/>
              <a:t>i ewentualnych świadków zdarzenia  :</a:t>
            </a:r>
          </a:p>
          <a:p>
            <a:pPr marL="109728" indent="0">
              <a:buNone/>
            </a:pPr>
            <a:r>
              <a:rPr lang="pl-PL" dirty="0" smtClean="0"/>
              <a:t>- </a:t>
            </a:r>
            <a:r>
              <a:rPr lang="pl-PL" dirty="0"/>
              <a:t>przy składaniu wyjaśnień powinien być obecny wychowawca klasy lub inny nauczyciel  którego uczniowie darzą zaufaniem, </a:t>
            </a:r>
          </a:p>
          <a:p>
            <a:pPr marL="109728" indent="0">
              <a:buNone/>
            </a:pPr>
            <a:r>
              <a:rPr lang="pl-PL" dirty="0"/>
              <a:t>- z ustaleń </a:t>
            </a:r>
            <a:r>
              <a:rPr lang="pl-PL" u="sng" dirty="0"/>
              <a:t>sporządzić protokół </a:t>
            </a:r>
            <a:r>
              <a:rPr lang="pl-PL" dirty="0"/>
              <a:t>zawierający datę, godzinę, i miejsce zajścia, personalia sprawcy, poszkodowanego oraz świadków, a także dokładny opis zdarzenia.</a:t>
            </a:r>
          </a:p>
          <a:p>
            <a:pPr>
              <a:buFontTx/>
              <a:buChar char="-"/>
            </a:pPr>
            <a:r>
              <a:rPr lang="pl-PL" dirty="0"/>
              <a:t>4. Przekazać sprawcę ( o ile jest znany i przebywa na terenie szkoły) dyrektorowi  szkoły lub pedagogowi szkolnemu pod opiekę</a:t>
            </a:r>
          </a:p>
          <a:p>
            <a:pPr>
              <a:buFontTx/>
              <a:buChar char="-"/>
            </a:pPr>
            <a:r>
              <a:rPr lang="pl-PL" dirty="0"/>
              <a:t>5. Powiadomić rodziców ucznia .</a:t>
            </a:r>
          </a:p>
          <a:p>
            <a:pPr>
              <a:buFontTx/>
              <a:buChar char="-"/>
            </a:pPr>
            <a:r>
              <a:rPr lang="pl-PL" dirty="0"/>
              <a:t>6</a:t>
            </a:r>
            <a:r>
              <a:rPr lang="pl-PL" dirty="0" smtClean="0"/>
              <a:t>. Niezwłocznie  </a:t>
            </a:r>
            <a:r>
              <a:rPr lang="pl-PL" dirty="0"/>
              <a:t>powiadomić policję albo prokuraturę.</a:t>
            </a:r>
          </a:p>
          <a:p>
            <a:pPr>
              <a:buFontTx/>
              <a:buChar char="-"/>
            </a:pPr>
            <a:r>
              <a:rPr lang="pl-PL" dirty="0"/>
              <a:t>7</a:t>
            </a:r>
            <a:r>
              <a:rPr lang="pl-PL" dirty="0" smtClean="0"/>
              <a:t>. Zabezpieczyć </a:t>
            </a:r>
            <a:r>
              <a:rPr lang="pl-PL" dirty="0"/>
              <a:t>ewentualne dowody przestępstwa lub przedmioty pochodzące z przestępstwa i przekazać je policji.</a:t>
            </a:r>
          </a:p>
          <a:p>
            <a:pPr>
              <a:buFontTx/>
              <a:buChar char="-"/>
            </a:pPr>
            <a:r>
              <a:rPr lang="pl-PL" dirty="0"/>
              <a:t>8. Dyrektor przy współpracy z pedagogiem , wspólnie z wychowawcą klasy ustalają  konsekwencje wobec ucznia zgodnie ze Statutem placówki.</a:t>
            </a:r>
          </a:p>
          <a:p>
            <a:pPr>
              <a:buFontTx/>
              <a:buChar char="-"/>
            </a:pPr>
            <a:r>
              <a:rPr lang="pl-PL" dirty="0"/>
              <a:t>9. Zespól wychowawczy opracowuje dla ucznia plan działań naprawczych.</a:t>
            </a:r>
          </a:p>
          <a:p>
            <a:pPr>
              <a:buFontTx/>
              <a:buChar char="-"/>
            </a:pPr>
            <a:r>
              <a:rPr lang="pl-PL" dirty="0" smtClean="0"/>
              <a:t>nie </a:t>
            </a:r>
            <a:r>
              <a:rPr lang="pl-PL" dirty="0"/>
              <a:t>wolno konfrontować świadków zdarzenia ze sprawcą</a:t>
            </a:r>
            <a:r>
              <a:rPr lang="pl-PL" dirty="0" smtClean="0"/>
              <a:t>.</a:t>
            </a:r>
            <a:r>
              <a:rPr lang="pl-PL" dirty="0"/>
              <a:t> </a:t>
            </a:r>
            <a:endParaRPr lang="pl-PL" dirty="0" smtClean="0"/>
          </a:p>
          <a:p>
            <a:pPr>
              <a:buFontTx/>
              <a:buChar char="-"/>
            </a:pPr>
            <a:endParaRPr lang="pl-PL" dirty="0" smtClean="0"/>
          </a:p>
          <a:p>
            <a:pPr>
              <a:buFontTx/>
              <a:buChar char="-"/>
            </a:pPr>
            <a:endParaRPr lang="pl-PL" dirty="0"/>
          </a:p>
          <a:p>
            <a:endParaRPr lang="pl-PL" dirty="0"/>
          </a:p>
        </p:txBody>
      </p:sp>
      <p:sp>
        <p:nvSpPr>
          <p:cNvPr id="3" name="Tytuł 2"/>
          <p:cNvSpPr>
            <a:spLocks noGrp="1"/>
          </p:cNvSpPr>
          <p:nvPr>
            <p:ph type="title"/>
          </p:nvPr>
        </p:nvSpPr>
        <p:spPr/>
        <p:txBody>
          <a:bodyPr>
            <a:normAutofit fontScale="90000"/>
          </a:bodyPr>
          <a:lstStyle/>
          <a:p>
            <a:r>
              <a:rPr lang="pl-PL" sz="2700" i="1" dirty="0" smtClean="0">
                <a:effectLst/>
              </a:rPr>
              <a:t/>
            </a:r>
            <a:br>
              <a:rPr lang="pl-PL" sz="2700" i="1" dirty="0" smtClean="0">
                <a:effectLst/>
              </a:rPr>
            </a:br>
            <a:r>
              <a:rPr lang="pl-PL" sz="2700" i="1" dirty="0" smtClean="0">
                <a:solidFill>
                  <a:srgbClr val="00B0F0"/>
                </a:solidFill>
                <a:effectLst/>
              </a:rPr>
              <a:t>PROCEDURA </a:t>
            </a:r>
            <a:r>
              <a:rPr lang="pl-PL" sz="2700" i="1" dirty="0">
                <a:solidFill>
                  <a:srgbClr val="00B0F0"/>
                </a:solidFill>
                <a:effectLst/>
              </a:rPr>
              <a:t>POSTĘPOWANIA Z UCZNIAMI NARUSZAJĄCYMI PRZEPISY PRAWA KARNEGO W SZKOLE.</a:t>
            </a:r>
            <a:r>
              <a:rPr lang="pl-PL" dirty="0">
                <a:solidFill>
                  <a:srgbClr val="00B0F0"/>
                </a:solidFill>
                <a:effectLst/>
              </a:rPr>
              <a:t/>
            </a:r>
            <a:br>
              <a:rPr lang="pl-PL" dirty="0">
                <a:solidFill>
                  <a:srgbClr val="00B0F0"/>
                </a:solidFill>
                <a:effectLst/>
              </a:rPr>
            </a:br>
            <a:endParaRPr lang="pl-PL" dirty="0">
              <a:solidFill>
                <a:srgbClr val="00B0F0"/>
              </a:solidFill>
            </a:endParaRPr>
          </a:p>
        </p:txBody>
      </p:sp>
    </p:spTree>
    <p:extLst>
      <p:ext uri="{BB962C8B-B14F-4D97-AF65-F5344CB8AC3E}">
        <p14:creationId xmlns:p14="http://schemas.microsoft.com/office/powerpoint/2010/main" val="337164518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marL="109728" indent="0">
              <a:buNone/>
            </a:pPr>
            <a:r>
              <a:rPr lang="pl-PL" b="1" dirty="0"/>
              <a:t>1. </a:t>
            </a:r>
            <a:r>
              <a:rPr lang="pl-PL" dirty="0"/>
              <a:t>Każdy pracownik szkoły w sytuacji ujawnienia zjawiska cyberprzemocy zobligowany jest poinformować dyrektora lub </a:t>
            </a:r>
            <a:r>
              <a:rPr lang="pl-PL" dirty="0" smtClean="0"/>
              <a:t>pedagoga/psychologa  </a:t>
            </a:r>
            <a:r>
              <a:rPr lang="pl-PL" dirty="0"/>
              <a:t>szkolnego.</a:t>
            </a:r>
          </a:p>
          <a:p>
            <a:pPr marL="109728" indent="0">
              <a:buNone/>
            </a:pPr>
            <a:r>
              <a:rPr lang="pl-PL" dirty="0"/>
              <a:t> </a:t>
            </a:r>
          </a:p>
          <a:p>
            <a:pPr marL="109728" indent="0">
              <a:buNone/>
            </a:pPr>
            <a:r>
              <a:rPr lang="pl-PL" dirty="0"/>
              <a:t>2. </a:t>
            </a:r>
            <a:r>
              <a:rPr lang="pl-PL" dirty="0" smtClean="0"/>
              <a:t>Pedagog/ psycholog  </a:t>
            </a:r>
            <a:r>
              <a:rPr lang="pl-PL" dirty="0"/>
              <a:t>szkolny ustala okoliczności zdarzenia i wykonuje szereg czynności mających na celu ustalenie sprawcy zdarzenia (np. ustalenie obecności świadków, rodzaju rozsyłanego materiału itp.</a:t>
            </a:r>
          </a:p>
          <a:p>
            <a:pPr marL="109728" indent="0">
              <a:buNone/>
            </a:pPr>
            <a:r>
              <a:rPr lang="pl-PL" dirty="0" smtClean="0"/>
              <a:t>3</a:t>
            </a:r>
            <a:r>
              <a:rPr lang="pl-PL" dirty="0"/>
              <a:t>. </a:t>
            </a:r>
            <a:r>
              <a:rPr lang="pl-PL" dirty="0" smtClean="0"/>
              <a:t>Pedagog/ psycholog  </a:t>
            </a:r>
            <a:r>
              <a:rPr lang="pl-PL" dirty="0"/>
              <a:t>szkolny podejmuje działania zmierzające do zabezpieczenia dowodów.</a:t>
            </a:r>
          </a:p>
          <a:p>
            <a:pPr marL="109728" indent="0">
              <a:buNone/>
            </a:pPr>
            <a:r>
              <a:rPr lang="pl-PL" dirty="0" smtClean="0"/>
              <a:t>4. Wychowawca, dyrektor, pedagog, </a:t>
            </a:r>
            <a:r>
              <a:rPr lang="pl-PL" dirty="0"/>
              <a:t>p</a:t>
            </a:r>
            <a:r>
              <a:rPr lang="pl-PL" dirty="0" smtClean="0"/>
              <a:t>sycholog  szkolny analizują zebrany materiał i podejmują decyzje dotyczące dalszych działań</a:t>
            </a:r>
          </a:p>
          <a:p>
            <a:r>
              <a:rPr lang="pl-PL" dirty="0"/>
              <a:t>* </a:t>
            </a:r>
            <a:r>
              <a:rPr lang="pl-PL" u="sng" dirty="0"/>
              <a:t>gdy nie ma możliwości wskazania sprawcy przemocy</a:t>
            </a:r>
            <a:r>
              <a:rPr lang="pl-PL" u="sng" dirty="0" smtClean="0"/>
              <a:t>:</a:t>
            </a:r>
          </a:p>
          <a:p>
            <a:r>
              <a:rPr lang="pl-PL" dirty="0" smtClean="0"/>
              <a:t>- powiadamiają rodziców poszkodowanego lub  sprawcy,</a:t>
            </a:r>
            <a:endParaRPr lang="pl-PL" dirty="0"/>
          </a:p>
          <a:p>
            <a:pPr marL="109728" indent="0">
              <a:buNone/>
            </a:pPr>
            <a:r>
              <a:rPr lang="pl-PL" dirty="0"/>
              <a:t>- </a:t>
            </a:r>
            <a:r>
              <a:rPr lang="pl-PL" u="sng" dirty="0" smtClean="0"/>
              <a:t>Jeżeli miejsce czynu na terenie szkoły- </a:t>
            </a:r>
            <a:r>
              <a:rPr lang="pl-PL" dirty="0" smtClean="0"/>
              <a:t>dyrektor </a:t>
            </a:r>
            <a:r>
              <a:rPr lang="pl-PL" dirty="0"/>
              <a:t>wyznacza osobę, która doprowadza do usunięcia kompromitujących materiałów, np. wspólnie z administratorem serwisu jeżeli filmy znalazły się w sieci,</a:t>
            </a:r>
          </a:p>
          <a:p>
            <a:pPr marL="109728" indent="0">
              <a:buNone/>
            </a:pPr>
            <a:r>
              <a:rPr lang="pl-PL" dirty="0"/>
              <a:t>-dyrektor lub osoba wyznaczona przez niego powiadamia o zdarzeniu policję lub sąd rodzinny ( nie wszystkie przestępstwa są ścigane z urzędu, natomiast większość z nich świadczy o demoralizacji sprawcy)</a:t>
            </a:r>
          </a:p>
          <a:p>
            <a:endParaRPr lang="pl-PL" dirty="0"/>
          </a:p>
        </p:txBody>
      </p:sp>
      <p:sp>
        <p:nvSpPr>
          <p:cNvPr id="3" name="Tytuł 2"/>
          <p:cNvSpPr>
            <a:spLocks noGrp="1"/>
          </p:cNvSpPr>
          <p:nvPr>
            <p:ph type="title"/>
          </p:nvPr>
        </p:nvSpPr>
        <p:spPr/>
        <p:txBody>
          <a:bodyPr>
            <a:normAutofit fontScale="90000"/>
          </a:bodyPr>
          <a:lstStyle/>
          <a:p>
            <a:r>
              <a:rPr lang="pl-PL" sz="2700" i="1" dirty="0" smtClean="0">
                <a:effectLst/>
              </a:rPr>
              <a:t/>
            </a:r>
            <a:br>
              <a:rPr lang="pl-PL" sz="2700" i="1" dirty="0" smtClean="0">
                <a:effectLst/>
              </a:rPr>
            </a:br>
            <a:r>
              <a:rPr lang="pl-PL" sz="2700" i="1" dirty="0" smtClean="0">
                <a:solidFill>
                  <a:srgbClr val="00B0F0"/>
                </a:solidFill>
                <a:effectLst/>
              </a:rPr>
              <a:t>PROCEDURA POSTĘPOWANIA W PRZYPADKU UJAWNIENIA CYBERPRZEMOCY.</a:t>
            </a:r>
            <a:r>
              <a:rPr lang="pl-PL" dirty="0" smtClean="0">
                <a:solidFill>
                  <a:srgbClr val="00B0F0"/>
                </a:solidFill>
                <a:effectLst/>
              </a:rPr>
              <a:t/>
            </a:r>
            <a:br>
              <a:rPr lang="pl-PL" dirty="0" smtClean="0">
                <a:solidFill>
                  <a:srgbClr val="00B0F0"/>
                </a:solidFill>
                <a:effectLst/>
              </a:rPr>
            </a:br>
            <a:endParaRPr lang="pl-PL" dirty="0">
              <a:solidFill>
                <a:srgbClr val="00B0F0"/>
              </a:solidFill>
            </a:endParaRPr>
          </a:p>
        </p:txBody>
      </p:sp>
    </p:spTree>
    <p:extLst>
      <p:ext uri="{BB962C8B-B14F-4D97-AF65-F5344CB8AC3E}">
        <p14:creationId xmlns:p14="http://schemas.microsoft.com/office/powerpoint/2010/main" val="258843362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marL="109728" lvl="0" indent="0">
              <a:buNone/>
            </a:pPr>
            <a:r>
              <a:rPr lang="pl-PL" b="1" u="sng" dirty="0"/>
              <a:t>Gdy sprawcą cyberprzemocy jest uczeń naszej szkoły</a:t>
            </a:r>
            <a:r>
              <a:rPr lang="pl-PL" u="sng" dirty="0"/>
              <a:t>:</a:t>
            </a:r>
            <a:endParaRPr lang="pl-PL" dirty="0"/>
          </a:p>
          <a:p>
            <a:pPr marL="109728" indent="0">
              <a:buNone/>
            </a:pPr>
            <a:r>
              <a:rPr lang="pl-PL" dirty="0" smtClean="0"/>
              <a:t>- </a:t>
            </a:r>
            <a:r>
              <a:rPr lang="pl-PL" dirty="0"/>
              <a:t>dyrektor powiadamia rodziców sprawcy oraz sąd rodzinny lub </a:t>
            </a:r>
            <a:r>
              <a:rPr lang="pl-PL" dirty="0" smtClean="0"/>
              <a:t>policję, </a:t>
            </a:r>
            <a:endParaRPr lang="pl-PL" dirty="0"/>
          </a:p>
          <a:p>
            <a:pPr marL="109728" indent="0">
              <a:buNone/>
            </a:pPr>
            <a:r>
              <a:rPr lang="pl-PL" dirty="0" smtClean="0"/>
              <a:t>- </a:t>
            </a:r>
            <a:r>
              <a:rPr lang="pl-PL" dirty="0"/>
              <a:t>pedagog szkolny przeprowadza rozmowę ze sprawcą, która ma na celu zobowiązać go do zaprzestania nagannego zachowania i usunięcia zdjęć lub filmów z Internetu, </a:t>
            </a:r>
          </a:p>
          <a:p>
            <a:pPr marL="109728" indent="0">
              <a:buNone/>
            </a:pPr>
            <a:r>
              <a:rPr lang="pl-PL" dirty="0"/>
              <a:t>-przeprowadza rozmowę ze sprawcą z której należy sporządzić notatkę z danymi sprawcy i ofiary, przebiegiem zdarzenia, świadkami oraz dokładny opis zdarzenia</a:t>
            </a:r>
          </a:p>
          <a:p>
            <a:pPr marL="109728" indent="0">
              <a:buNone/>
            </a:pPr>
            <a:r>
              <a:rPr lang="pl-PL" dirty="0"/>
              <a:t>- nie konfrontować sprawcy cyberprzemocy z ofiarą !</a:t>
            </a:r>
          </a:p>
          <a:p>
            <a:pPr marL="109728" indent="0">
              <a:buNone/>
            </a:pPr>
            <a:r>
              <a:rPr lang="pl-PL" dirty="0"/>
              <a:t>-wspólnie z dyrekcją placówki oraz wychowawcą klasy wyznacza konsekwencje wobec ucznia przewidziane w wewnątrzszkolnych  regulacjach</a:t>
            </a:r>
          </a:p>
          <a:p>
            <a:pPr marL="109728" indent="0">
              <a:buNone/>
            </a:pPr>
            <a:r>
              <a:rPr lang="pl-PL" dirty="0" smtClean="0"/>
              <a:t>- </a:t>
            </a:r>
            <a:r>
              <a:rPr lang="pl-PL" dirty="0"/>
              <a:t>dyrektor szkoły informuje rodziców o wszczętym postępowaniu i konsekwencjach wobec dziecka</a:t>
            </a:r>
          </a:p>
          <a:p>
            <a:pPr marL="109728" indent="0">
              <a:buNone/>
            </a:pPr>
            <a:r>
              <a:rPr lang="pl-PL" dirty="0" smtClean="0"/>
              <a:t>5</a:t>
            </a:r>
            <a:r>
              <a:rPr lang="pl-PL" dirty="0"/>
              <a:t>. Psycholog szkolny lub pedagog podejmują pracę psychologiczną zarówno z </a:t>
            </a:r>
            <a:r>
              <a:rPr lang="pl-PL" dirty="0" smtClean="0"/>
              <a:t>ofiarą </a:t>
            </a:r>
            <a:r>
              <a:rPr lang="pl-PL" dirty="0"/>
              <a:t>jak i sprawcą</a:t>
            </a:r>
          </a:p>
          <a:p>
            <a:pPr marL="109728" indent="0">
              <a:buNone/>
            </a:pPr>
            <a:r>
              <a:rPr lang="pl-PL" dirty="0"/>
              <a:t>6. Efekty działań psychologicznych są na bieżąco monitorowane i zostają poddane ewaluacji.</a:t>
            </a:r>
          </a:p>
          <a:p>
            <a:endParaRPr lang="pl-PL" dirty="0"/>
          </a:p>
        </p:txBody>
      </p:sp>
    </p:spTree>
    <p:extLst>
      <p:ext uri="{BB962C8B-B14F-4D97-AF65-F5344CB8AC3E}">
        <p14:creationId xmlns:p14="http://schemas.microsoft.com/office/powerpoint/2010/main" val="233114946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marL="109728" indent="0">
              <a:buNone/>
            </a:pPr>
            <a:r>
              <a:rPr lang="pl-PL" dirty="0"/>
              <a:t>1. </a:t>
            </a:r>
            <a:r>
              <a:rPr lang="pl-PL" u="sng" dirty="0"/>
              <a:t>Systematyczna kontrola obecności uczniów </a:t>
            </a:r>
            <a:r>
              <a:rPr lang="pl-PL" dirty="0"/>
              <a:t>na wszystkich lekcjach jest obowiązkiem każdego nauczyciela.</a:t>
            </a:r>
          </a:p>
          <a:p>
            <a:pPr marL="109728" indent="0">
              <a:buNone/>
            </a:pPr>
            <a:r>
              <a:rPr lang="pl-PL" dirty="0" smtClean="0"/>
              <a:t>2</a:t>
            </a:r>
            <a:r>
              <a:rPr lang="pl-PL" dirty="0"/>
              <a:t>. </a:t>
            </a:r>
            <a:r>
              <a:rPr lang="pl-PL" u="sng" dirty="0"/>
              <a:t>Rodzice uczniowie powinni zostać powiadomienie przez wychowawców klas o formie i terminie usprawiedliwiania nieobecności dziecka w szkole</a:t>
            </a:r>
            <a:r>
              <a:rPr lang="pl-PL" dirty="0"/>
              <a:t>;</a:t>
            </a:r>
          </a:p>
          <a:p>
            <a:pPr marL="109728" indent="0">
              <a:buNone/>
            </a:pPr>
            <a:r>
              <a:rPr lang="pl-PL" dirty="0" smtClean="0"/>
              <a:t>- </a:t>
            </a:r>
            <a:r>
              <a:rPr lang="pl-PL" dirty="0"/>
              <a:t>rodzic usprawiedliwia nieobecności dziecka w terminie nie dłuższym niż dwa tygodnie po powrocie do szkoły</a:t>
            </a:r>
          </a:p>
          <a:p>
            <a:pPr marL="109728" indent="0">
              <a:buNone/>
            </a:pPr>
            <a:r>
              <a:rPr lang="pl-PL" dirty="0"/>
              <a:t>- rodzic usprawiedliwia nieobecności dziecka w formie pisemnej</a:t>
            </a:r>
          </a:p>
          <a:p>
            <a:pPr marL="109728" indent="0">
              <a:buNone/>
            </a:pPr>
            <a:r>
              <a:rPr lang="pl-PL" dirty="0"/>
              <a:t>- w przypadku dłuższej nieobecności  lub częstych nieobecności spowodowanych stanem zdrowia konieczne jest zwolnienie lekarskie lub zaświadczenie od lekarza o przyczynach nieobecności.</a:t>
            </a:r>
          </a:p>
          <a:p>
            <a:pPr marL="109728" indent="0">
              <a:buNone/>
            </a:pPr>
            <a:r>
              <a:rPr lang="pl-PL" dirty="0" smtClean="0"/>
              <a:t>3</a:t>
            </a:r>
            <a:r>
              <a:rPr lang="pl-PL" dirty="0"/>
              <a:t>. </a:t>
            </a:r>
            <a:r>
              <a:rPr lang="pl-PL" u="sng" dirty="0"/>
              <a:t>W przypadku planowania  nieobecności dziecka uchylającego się od realizacji obowiązku szkolnego w szkole  rodzic zobowiązany jest do telefonicznego poinformowania wychowawcy klasy .</a:t>
            </a:r>
          </a:p>
          <a:p>
            <a:pPr marL="109728" indent="0">
              <a:buNone/>
            </a:pPr>
            <a:r>
              <a:rPr lang="pl-PL" dirty="0" smtClean="0"/>
              <a:t>4</a:t>
            </a:r>
            <a:r>
              <a:rPr lang="pl-PL" dirty="0"/>
              <a:t>. </a:t>
            </a:r>
            <a:r>
              <a:rPr lang="pl-PL" u="sng" dirty="0"/>
              <a:t>W przypadku braku informacji od rodzica, szczególnie w przypadku dzieci mających problem z realizacją obowiązku szkolnego, wychowawca powinien skontaktować się z rodzicami w celu ustalenia przyczyn absencji.</a:t>
            </a:r>
          </a:p>
          <a:p>
            <a:pPr marL="109728" indent="0">
              <a:buNone/>
            </a:pPr>
            <a:r>
              <a:rPr lang="pl-PL" dirty="0"/>
              <a:t> </a:t>
            </a:r>
          </a:p>
        </p:txBody>
      </p:sp>
      <p:sp>
        <p:nvSpPr>
          <p:cNvPr id="3" name="Tytuł 2"/>
          <p:cNvSpPr>
            <a:spLocks noGrp="1"/>
          </p:cNvSpPr>
          <p:nvPr>
            <p:ph type="title"/>
          </p:nvPr>
        </p:nvSpPr>
        <p:spPr/>
        <p:txBody>
          <a:bodyPr>
            <a:normAutofit fontScale="90000"/>
          </a:bodyPr>
          <a:lstStyle/>
          <a:p>
            <a:r>
              <a:rPr lang="pl-PL" sz="2700" i="1" dirty="0" smtClean="0">
                <a:effectLst/>
              </a:rPr>
              <a:t/>
            </a:r>
            <a:br>
              <a:rPr lang="pl-PL" sz="2700" i="1" dirty="0" smtClean="0">
                <a:effectLst/>
              </a:rPr>
            </a:br>
            <a:r>
              <a:rPr lang="pl-PL" sz="2700" i="1" dirty="0" smtClean="0">
                <a:solidFill>
                  <a:srgbClr val="00B0F0"/>
                </a:solidFill>
                <a:effectLst/>
              </a:rPr>
              <a:t>PROCEDURA </a:t>
            </a:r>
            <a:r>
              <a:rPr lang="pl-PL" sz="2700" i="1" dirty="0">
                <a:solidFill>
                  <a:srgbClr val="00B0F0"/>
                </a:solidFill>
                <a:effectLst/>
              </a:rPr>
              <a:t>POSTĘPOWANIA WOBEC UCZNIA NIEREALIZUJĄCEGO OBOWIĄZKU SZKOLNEGO</a:t>
            </a:r>
            <a:r>
              <a:rPr lang="pl-PL" dirty="0">
                <a:solidFill>
                  <a:srgbClr val="00B0F0"/>
                </a:solidFill>
                <a:effectLst/>
              </a:rPr>
              <a:t/>
            </a:r>
            <a:br>
              <a:rPr lang="pl-PL" dirty="0">
                <a:solidFill>
                  <a:srgbClr val="00B0F0"/>
                </a:solidFill>
                <a:effectLst/>
              </a:rPr>
            </a:br>
            <a:endParaRPr lang="pl-PL" dirty="0">
              <a:solidFill>
                <a:srgbClr val="00B0F0"/>
              </a:solidFill>
            </a:endParaRPr>
          </a:p>
        </p:txBody>
      </p:sp>
    </p:spTree>
    <p:extLst>
      <p:ext uri="{BB962C8B-B14F-4D97-AF65-F5344CB8AC3E}">
        <p14:creationId xmlns:p14="http://schemas.microsoft.com/office/powerpoint/2010/main" val="387582943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marL="109728" indent="0">
              <a:buNone/>
            </a:pPr>
            <a:r>
              <a:rPr lang="pl-PL" dirty="0"/>
              <a:t>5. Usprawiedliwienia pisemne umieszczane są w dzienniku szkolnym.</a:t>
            </a:r>
          </a:p>
          <a:p>
            <a:pPr marL="109728" indent="0">
              <a:buNone/>
            </a:pPr>
            <a:r>
              <a:rPr lang="pl-PL" dirty="0" smtClean="0"/>
              <a:t>6</a:t>
            </a:r>
            <a:r>
              <a:rPr lang="pl-PL" dirty="0"/>
              <a:t>. W przypadku powtarzających się nieobecności ucznia w szkole </a:t>
            </a:r>
            <a:r>
              <a:rPr lang="pl-PL" u="sng" dirty="0"/>
              <a:t>wychowawca pisemnie wzywa rodziców </a:t>
            </a:r>
            <a:r>
              <a:rPr lang="pl-PL" dirty="0"/>
              <a:t>na rozmowę w celu przypomnienia obowiązujących zasad uczęszczania do szkoły i usprawiedliwiania.</a:t>
            </a:r>
          </a:p>
          <a:p>
            <a:pPr marL="109728" indent="0">
              <a:buNone/>
            </a:pPr>
            <a:r>
              <a:rPr lang="pl-PL" dirty="0" smtClean="0"/>
              <a:t>7</a:t>
            </a:r>
            <a:r>
              <a:rPr lang="pl-PL" dirty="0"/>
              <a:t>. </a:t>
            </a:r>
            <a:r>
              <a:rPr lang="pl-PL" u="sng" dirty="0"/>
              <a:t>W przypadku gdy nieobecności utrzymują się nadal, pedagog zaprasza rodziców na rozmowę w celu zdiagnozowania sytuacji,</a:t>
            </a:r>
            <a:r>
              <a:rPr lang="pl-PL" dirty="0"/>
              <a:t> podjęcia dalszych wspólnych  oddziaływań opracowuje wspólnie z rodzicem kontrakt.</a:t>
            </a:r>
          </a:p>
          <a:p>
            <a:pPr marL="109728" indent="0">
              <a:buNone/>
            </a:pPr>
            <a:r>
              <a:rPr lang="pl-PL" dirty="0" smtClean="0"/>
              <a:t>8. Pedagog- </a:t>
            </a:r>
            <a:r>
              <a:rPr lang="pl-PL" dirty="0"/>
              <a:t>wysłanie do rodziców ucznia powiadomienia pisemnego o liczbie opuszczonych godzin lekcyjnych z informacją o możliwości uruchomienia urzędowej procedury egzekwowania obowiązku szkolnego  ( w przypadku uczniów nie mających ukończonych 18 lat) </a:t>
            </a:r>
            <a:r>
              <a:rPr lang="pl-PL" dirty="0" smtClean="0"/>
              <a:t>.</a:t>
            </a:r>
          </a:p>
          <a:p>
            <a:pPr marL="109728" indent="0">
              <a:buNone/>
            </a:pPr>
            <a:r>
              <a:rPr lang="pl-PL" dirty="0"/>
              <a:t>9.  Dyrektor- upomnienie pisemne wzywające rodziców do wykonania obowiązku zapewnienia dziecku regularnego uczęszczania na zajęcia szkolne. </a:t>
            </a:r>
          </a:p>
          <a:p>
            <a:pPr marL="109728" indent="0">
              <a:buNone/>
            </a:pPr>
            <a:r>
              <a:rPr lang="pl-PL" dirty="0"/>
              <a:t>10. Dyrektor- wniosek o wszczęcie egzekucji administracyjnej wobec rodziców, którzy uchylając się od wykonania obowiązku zapewnienia dziecku regularnego uczęszczania na zajęcia szkolne.</a:t>
            </a:r>
          </a:p>
          <a:p>
            <a:pPr marL="109728" indent="0">
              <a:buNone/>
            </a:pPr>
            <a:r>
              <a:rPr lang="pl-PL" dirty="0"/>
              <a:t>11. Dyrektor- zawiadomienie o sytuacji ucznia sądu rodzinnego.</a:t>
            </a:r>
          </a:p>
          <a:p>
            <a:pPr marL="109728" indent="0">
              <a:buNone/>
            </a:pPr>
            <a:r>
              <a:rPr lang="pl-PL" dirty="0"/>
              <a:t>12. Zwolnienie ucznia ze szkoły w trakcie zajęć lekcyjnych może nastąpić wyłącznie na pisemny (ewentualnie) telefoniczny wniosek rodzica, w czasie zachorowania dziecka w czasie lekcji- za zgodą rodzica.</a:t>
            </a:r>
          </a:p>
          <a:p>
            <a:pPr marL="624078" indent="-514350">
              <a:buAutoNum type="arabicPeriod" startAt="8"/>
            </a:pPr>
            <a:endParaRPr lang="pl-PL" dirty="0"/>
          </a:p>
          <a:p>
            <a:endParaRPr lang="pl-PL" dirty="0"/>
          </a:p>
        </p:txBody>
      </p:sp>
    </p:spTree>
    <p:extLst>
      <p:ext uri="{BB962C8B-B14F-4D97-AF65-F5344CB8AC3E}">
        <p14:creationId xmlns:p14="http://schemas.microsoft.com/office/powerpoint/2010/main" val="180784205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marL="109728" indent="0">
              <a:buNone/>
            </a:pPr>
            <a:r>
              <a:rPr lang="pl-PL" sz="2300" dirty="0"/>
              <a:t>Podstawa prawna; Rozporządzenie Rady Ministrów z 6.09.2007 r. w sprawie form i zakresu finansowego wspierania organów prowadzących w zapewnieniu bezpiecznych warunków nauki, wychowania, opieki w publicznych szkołach i placówkach ( Dz. U. Z 2007 R. Nr 163, poz,1155</a:t>
            </a:r>
            <a:r>
              <a:rPr lang="pl-PL" sz="2300" dirty="0" smtClean="0"/>
              <a:t>).</a:t>
            </a:r>
          </a:p>
          <a:p>
            <a:pPr marL="109728" indent="0">
              <a:buNone/>
            </a:pPr>
            <a:endParaRPr lang="pl-PL" sz="2300" dirty="0"/>
          </a:p>
          <a:p>
            <a:pPr marL="109728" indent="0">
              <a:buNone/>
            </a:pPr>
            <a:r>
              <a:rPr lang="pl-PL" dirty="0" smtClean="0"/>
              <a:t>1</a:t>
            </a:r>
            <a:r>
              <a:rPr lang="pl-PL" dirty="0"/>
              <a:t>. Budynek szkoły i teren szkoły objęte są nadzorem kamer.</a:t>
            </a:r>
          </a:p>
          <a:p>
            <a:pPr marL="109728" indent="0">
              <a:buNone/>
            </a:pPr>
            <a:r>
              <a:rPr lang="pl-PL" dirty="0" smtClean="0"/>
              <a:t>2</a:t>
            </a:r>
            <a:r>
              <a:rPr lang="pl-PL" dirty="0"/>
              <a:t>. Zapisy monitoringu powinny być wykorzystane m.in. w celu realizacji misji wychowawczej szkoły.</a:t>
            </a:r>
          </a:p>
          <a:p>
            <a:pPr marL="109728" indent="0">
              <a:buNone/>
            </a:pPr>
            <a:r>
              <a:rPr lang="pl-PL" dirty="0" smtClean="0"/>
              <a:t>3</a:t>
            </a:r>
            <a:r>
              <a:rPr lang="pl-PL" dirty="0"/>
              <a:t>. Osobą upoważnioną do udostępniania zapisów monitoringu jest kierownik gospodarczy szkoły.</a:t>
            </a:r>
          </a:p>
          <a:p>
            <a:pPr marL="109728" indent="0">
              <a:buNone/>
            </a:pPr>
            <a:r>
              <a:rPr lang="pl-PL" dirty="0" smtClean="0"/>
              <a:t>4</a:t>
            </a:r>
            <a:r>
              <a:rPr lang="pl-PL" dirty="0"/>
              <a:t>. Osoba odpowiedzialna za śledzenie zapisów monitoringu powinna informować kierownika gospodarczego lub dyrektora szkoły o niebezpiecznych zajściach na terenie placówki i udostępnić im zapis z monitoringu</a:t>
            </a:r>
            <a:r>
              <a:rPr lang="pl-PL" dirty="0" smtClean="0"/>
              <a:t>.</a:t>
            </a:r>
          </a:p>
          <a:p>
            <a:pPr marL="109728" indent="0">
              <a:buNone/>
            </a:pPr>
            <a:r>
              <a:rPr lang="pl-PL" dirty="0"/>
              <a:t>5. W dalszej kolejności informacje powinny być przekazane wychowawcy klasy lub pedagogowi/ psychologowi.</a:t>
            </a:r>
          </a:p>
          <a:p>
            <a:pPr marL="109728" indent="0">
              <a:buNone/>
            </a:pPr>
            <a:r>
              <a:rPr lang="pl-PL" dirty="0"/>
              <a:t>6. Wskazane materiały mogą być odtworzone tylko w miejscu , gdzie zainstalowany jest monitoring.</a:t>
            </a:r>
          </a:p>
          <a:p>
            <a:pPr marL="109728" indent="0">
              <a:buNone/>
            </a:pPr>
            <a:r>
              <a:rPr lang="pl-PL" dirty="0"/>
              <a:t>8. Zabronione jest udostępnianie, kopiowanie i rozpowszechnianie monitoringu osobom trzecim</a:t>
            </a:r>
          </a:p>
          <a:p>
            <a:pPr marL="109728" indent="0">
              <a:buNone/>
            </a:pPr>
            <a:endParaRPr lang="pl-PL" dirty="0"/>
          </a:p>
          <a:p>
            <a:pPr marL="109728" indent="0">
              <a:buNone/>
            </a:pPr>
            <a:r>
              <a:rPr lang="pl-PL" dirty="0"/>
              <a:t> </a:t>
            </a:r>
          </a:p>
          <a:p>
            <a:endParaRPr lang="pl-PL" dirty="0"/>
          </a:p>
        </p:txBody>
      </p:sp>
      <p:sp>
        <p:nvSpPr>
          <p:cNvPr id="3" name="Tytuł 2"/>
          <p:cNvSpPr>
            <a:spLocks noGrp="1"/>
          </p:cNvSpPr>
          <p:nvPr>
            <p:ph type="title"/>
          </p:nvPr>
        </p:nvSpPr>
        <p:spPr>
          <a:xfrm>
            <a:off x="539552" y="188640"/>
            <a:ext cx="8229600" cy="1143000"/>
          </a:xfrm>
        </p:spPr>
        <p:txBody>
          <a:bodyPr>
            <a:normAutofit fontScale="90000"/>
          </a:bodyPr>
          <a:lstStyle/>
          <a:p>
            <a:r>
              <a:rPr lang="pl-PL" sz="2700" i="1" dirty="0" smtClean="0">
                <a:effectLst/>
              </a:rPr>
              <a:t/>
            </a:r>
            <a:br>
              <a:rPr lang="pl-PL" sz="2700" i="1" dirty="0" smtClean="0">
                <a:effectLst/>
              </a:rPr>
            </a:br>
            <a:r>
              <a:rPr lang="pl-PL" sz="2700" i="1" dirty="0">
                <a:effectLst/>
              </a:rPr>
              <a:t/>
            </a:r>
            <a:br>
              <a:rPr lang="pl-PL" sz="2700" i="1" dirty="0">
                <a:effectLst/>
              </a:rPr>
            </a:br>
            <a:r>
              <a:rPr lang="pl-PL" sz="2700" i="1" dirty="0" smtClean="0">
                <a:solidFill>
                  <a:srgbClr val="00B0F0"/>
                </a:solidFill>
                <a:effectLst/>
              </a:rPr>
              <a:t>PROCEDURA </a:t>
            </a:r>
            <a:r>
              <a:rPr lang="pl-PL" sz="2700" i="1" dirty="0">
                <a:solidFill>
                  <a:srgbClr val="00B0F0"/>
                </a:solidFill>
                <a:effectLst/>
              </a:rPr>
              <a:t>UDOSTĘPNIANIA I WYKORZYSTANIA ZAPISÓW MONITORINGU DO REALIZACJI MISJI WYCHOWAWCZEJ SZKOŁY.</a:t>
            </a:r>
            <a:r>
              <a:rPr lang="pl-PL" dirty="0">
                <a:solidFill>
                  <a:srgbClr val="00B0F0"/>
                </a:solidFill>
                <a:effectLst/>
              </a:rPr>
              <a:t/>
            </a:r>
            <a:br>
              <a:rPr lang="pl-PL" dirty="0">
                <a:solidFill>
                  <a:srgbClr val="00B0F0"/>
                </a:solidFill>
                <a:effectLst/>
              </a:rPr>
            </a:br>
            <a:endParaRPr lang="pl-PL" dirty="0">
              <a:solidFill>
                <a:srgbClr val="00B0F0"/>
              </a:solidFill>
            </a:endParaRPr>
          </a:p>
        </p:txBody>
      </p:sp>
    </p:spTree>
    <p:extLst>
      <p:ext uri="{BB962C8B-B14F-4D97-AF65-F5344CB8AC3E}">
        <p14:creationId xmlns:p14="http://schemas.microsoft.com/office/powerpoint/2010/main" val="254083516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85000" lnSpcReduction="20000"/>
          </a:bodyPr>
          <a:lstStyle/>
          <a:p>
            <a:pPr marL="109728" indent="0">
              <a:buNone/>
            </a:pPr>
            <a:r>
              <a:rPr lang="pl-PL" sz="2300" dirty="0" smtClean="0"/>
              <a:t>1</a:t>
            </a:r>
            <a:r>
              <a:rPr lang="pl-PL" sz="2300" dirty="0"/>
              <a:t>. </a:t>
            </a:r>
            <a:r>
              <a:rPr lang="pl-PL" sz="2300" u="sng" dirty="0"/>
              <a:t>Każdy nauczyciel, </a:t>
            </a:r>
            <a:r>
              <a:rPr lang="pl-PL" sz="2300" dirty="0"/>
              <a:t>który posiądzie informacje, że rodzice ucznia wyjechali za granicę na dłuższy pobyt powinni natychmiast poinformować o tym wychowawcę klasy.</a:t>
            </a:r>
          </a:p>
          <a:p>
            <a:pPr marL="109728" indent="0">
              <a:buNone/>
            </a:pPr>
            <a:r>
              <a:rPr lang="pl-PL" sz="2300" dirty="0" smtClean="0"/>
              <a:t>2</a:t>
            </a:r>
            <a:r>
              <a:rPr lang="pl-PL" sz="2300" dirty="0"/>
              <a:t>. </a:t>
            </a:r>
            <a:r>
              <a:rPr lang="pl-PL" sz="2300" u="sng" dirty="0"/>
              <a:t>Wychowawca klasy </a:t>
            </a:r>
            <a:r>
              <a:rPr lang="pl-PL" sz="2300" dirty="0"/>
              <a:t>powinien skontaktować się z rodzicami w celu uzyskania informacji, czy ustanowili na drodze sądowej prawną opiekę nad dzieckiem, czyli kto będzie sprawował opiekę na czas ich nieobecności w kraju ( powinien wyegzekwować kserokopię postanowienie SĄDU).</a:t>
            </a:r>
          </a:p>
          <a:p>
            <a:pPr marL="109728" indent="0">
              <a:buNone/>
            </a:pPr>
            <a:r>
              <a:rPr lang="pl-PL" sz="2300" dirty="0" smtClean="0"/>
              <a:t>3</a:t>
            </a:r>
            <a:r>
              <a:rPr lang="pl-PL" sz="2300" dirty="0"/>
              <a:t>. Jeżeli rodzice zaniedbali ustanowienie opiekuna prawnego nad dzieckiem </a:t>
            </a:r>
            <a:r>
              <a:rPr lang="pl-PL" sz="2300" u="sng" dirty="0"/>
              <a:t>Dyrektor szkoły powinien powiadomić sąd rodzinny o braku ustanowienie prawnej opieki </a:t>
            </a:r>
            <a:r>
              <a:rPr lang="pl-PL" sz="2300" dirty="0"/>
              <a:t>nad dzieckiem na czas pobytu rodziców za granicą.</a:t>
            </a:r>
          </a:p>
          <a:p>
            <a:pPr marL="109728" indent="0">
              <a:buNone/>
            </a:pPr>
            <a:r>
              <a:rPr lang="pl-PL" sz="2300" dirty="0" smtClean="0"/>
              <a:t>4</a:t>
            </a:r>
            <a:r>
              <a:rPr lang="pl-PL" sz="2300" dirty="0"/>
              <a:t>. Dyrektor szkoły powołuje </a:t>
            </a:r>
            <a:r>
              <a:rPr lang="pl-PL" sz="2300" u="sng" dirty="0"/>
              <a:t>zespół opracowujący IPET </a:t>
            </a:r>
            <a:r>
              <a:rPr lang="pl-PL" sz="2300" dirty="0"/>
              <a:t>, w którym zawarte będą formy, sposoby i okres udzielania specjalnej pomocy psychologiczno- pedagogicznej i dydaktycznej </a:t>
            </a:r>
            <a:r>
              <a:rPr lang="pl-PL" sz="2300" dirty="0" smtClean="0"/>
              <a:t>dziecku (określenie dodatkowych form pomocy)</a:t>
            </a:r>
            <a:endParaRPr lang="pl-PL" sz="2300" dirty="0"/>
          </a:p>
          <a:p>
            <a:endParaRPr lang="pl-PL" dirty="0"/>
          </a:p>
        </p:txBody>
      </p:sp>
      <p:sp>
        <p:nvSpPr>
          <p:cNvPr id="3" name="Tytuł 2"/>
          <p:cNvSpPr>
            <a:spLocks noGrp="1"/>
          </p:cNvSpPr>
          <p:nvPr>
            <p:ph type="title"/>
          </p:nvPr>
        </p:nvSpPr>
        <p:spPr/>
        <p:txBody>
          <a:bodyPr>
            <a:normAutofit fontScale="90000"/>
          </a:bodyPr>
          <a:lstStyle/>
          <a:p>
            <a:r>
              <a:rPr lang="pl-PL" sz="2200" i="1" dirty="0" smtClean="0">
                <a:effectLst/>
              </a:rPr>
              <a:t/>
            </a:r>
            <a:br>
              <a:rPr lang="pl-PL" sz="2200" i="1" dirty="0" smtClean="0">
                <a:effectLst/>
              </a:rPr>
            </a:br>
            <a:r>
              <a:rPr lang="pl-PL" sz="2200" i="1" dirty="0" smtClean="0">
                <a:solidFill>
                  <a:srgbClr val="00B0F0"/>
                </a:solidFill>
                <a:effectLst/>
              </a:rPr>
              <a:t>PROCEDURA </a:t>
            </a:r>
            <a:r>
              <a:rPr lang="pl-PL" sz="2200" i="1" dirty="0">
                <a:solidFill>
                  <a:srgbClr val="00B0F0"/>
                </a:solidFill>
                <a:effectLst/>
              </a:rPr>
              <a:t>POSTĘPOWANIA W PRZYPADKU  STWIERDZENIA EUROSIEROCTWA</a:t>
            </a:r>
            <a:r>
              <a:rPr lang="pl-PL" sz="2200" dirty="0">
                <a:solidFill>
                  <a:srgbClr val="00B0F0"/>
                </a:solidFill>
                <a:effectLst/>
              </a:rPr>
              <a:t> </a:t>
            </a:r>
            <a:r>
              <a:rPr lang="pl-PL" sz="2200" dirty="0">
                <a:effectLst/>
              </a:rPr>
              <a:t>(dziecko pozbawione opieki rodziców wskutek ich wyjazdu za granicę w celach ekonomicznych).</a:t>
            </a:r>
            <a:r>
              <a:rPr lang="pl-PL" dirty="0">
                <a:effectLst/>
              </a:rPr>
              <a:t/>
            </a:r>
            <a:br>
              <a:rPr lang="pl-PL" dirty="0">
                <a:effectLst/>
              </a:rPr>
            </a:br>
            <a:endParaRPr lang="pl-PL" dirty="0"/>
          </a:p>
        </p:txBody>
      </p:sp>
    </p:spTree>
    <p:extLst>
      <p:ext uri="{BB962C8B-B14F-4D97-AF65-F5344CB8AC3E}">
        <p14:creationId xmlns:p14="http://schemas.microsoft.com/office/powerpoint/2010/main" val="203523266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7500" lnSpcReduction="20000"/>
          </a:bodyPr>
          <a:lstStyle/>
          <a:p>
            <a:pPr marL="109728" indent="0">
              <a:buNone/>
            </a:pPr>
            <a:r>
              <a:rPr lang="pl-PL" dirty="0"/>
              <a:t>5. Wychowawca klasy wspólnie z pedagogiem/ psychologiem i Radą Pedagogiczną planuje </a:t>
            </a:r>
            <a:r>
              <a:rPr lang="pl-PL" u="sng" dirty="0"/>
              <a:t>zakres pomocy dla rodziców</a:t>
            </a:r>
            <a:r>
              <a:rPr lang="pl-PL" dirty="0"/>
              <a:t>: informacje o regulacjach prawnych, skutkach wychowawczych takiej decyzji dla dziecka, udzielenie wsparcia w dopełnieniu formalności przed wyjazdem.</a:t>
            </a:r>
          </a:p>
          <a:p>
            <a:pPr marL="109728" indent="0">
              <a:buNone/>
            </a:pPr>
            <a:r>
              <a:rPr lang="pl-PL" u="sng" dirty="0" smtClean="0"/>
              <a:t>6.Stałe </a:t>
            </a:r>
            <a:r>
              <a:rPr lang="pl-PL" u="sng" dirty="0"/>
              <a:t>monitorowanie sytuacji ucznia </a:t>
            </a:r>
            <a:r>
              <a:rPr lang="pl-PL" dirty="0"/>
              <a:t>przez wszystkich nauczycieli, wspieranie, otaczanie opieką i pomocą.</a:t>
            </a:r>
          </a:p>
          <a:p>
            <a:pPr marL="109728" indent="0">
              <a:buNone/>
            </a:pPr>
            <a:r>
              <a:rPr lang="pl-PL" dirty="0" smtClean="0"/>
              <a:t>7</a:t>
            </a:r>
            <a:r>
              <a:rPr lang="pl-PL" dirty="0"/>
              <a:t>. W przypadku gdy wyznaczony opiekun nie dopełnia obowiązków, wychowawca klasy wspólnie z pedagogiem/ psychologiem powinien dokonać diagnozy sytuacji dziecka, wyjaśnić zastępczym opiekunom na czym polegają nieprawidłowości, udzielić wsparcia i pomocy.</a:t>
            </a:r>
          </a:p>
          <a:p>
            <a:pPr marL="109728" indent="0">
              <a:buNone/>
            </a:pPr>
            <a:r>
              <a:rPr lang="pl-PL" dirty="0" smtClean="0"/>
              <a:t>8</a:t>
            </a:r>
            <a:r>
              <a:rPr lang="pl-PL" dirty="0"/>
              <a:t>. W przypadku braku poprawy w sytuacji dziecka Dyrektor powinien  powiadomić rodziców dziecka oraz sąd rodzinny i prosić o wgląd w sytuację dziecka z ewentualną zmianą opiekunów prawnych.</a:t>
            </a:r>
          </a:p>
          <a:p>
            <a:pPr marL="109728" indent="0">
              <a:buNone/>
            </a:pPr>
            <a:endParaRPr lang="pl-PL" dirty="0"/>
          </a:p>
        </p:txBody>
      </p:sp>
    </p:spTree>
    <p:extLst>
      <p:ext uri="{BB962C8B-B14F-4D97-AF65-F5344CB8AC3E}">
        <p14:creationId xmlns:p14="http://schemas.microsoft.com/office/powerpoint/2010/main" val="8559169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85000" lnSpcReduction="20000"/>
          </a:bodyPr>
          <a:lstStyle/>
          <a:p>
            <a:pPr marL="109728" indent="0">
              <a:buNone/>
            </a:pPr>
            <a:r>
              <a:rPr lang="pl-PL" dirty="0"/>
              <a:t>1. Wycieczki mogą być organizowane w ramach zajęć lekcyjnych, pozalekcyjnych i pozaszkolnych.</a:t>
            </a:r>
          </a:p>
          <a:p>
            <a:pPr marL="109728" indent="0">
              <a:buNone/>
            </a:pPr>
            <a:r>
              <a:rPr lang="pl-PL" dirty="0" smtClean="0"/>
              <a:t>2</a:t>
            </a:r>
            <a:r>
              <a:rPr lang="pl-PL" dirty="0"/>
              <a:t>. Organizacja i program wycieczki musi być </a:t>
            </a:r>
            <a:r>
              <a:rPr lang="pl-PL" u="sng" dirty="0"/>
              <a:t>dostosowany do wieku, zainteresowań i potrzeb uczniów, ich stanu zdrowia, sprawności fizycznej.</a:t>
            </a:r>
            <a:endParaRPr lang="pl-PL" dirty="0"/>
          </a:p>
          <a:p>
            <a:pPr marL="109728" indent="0">
              <a:buNone/>
            </a:pPr>
            <a:r>
              <a:rPr lang="pl-PL" dirty="0" smtClean="0"/>
              <a:t>3.Wycieczek </a:t>
            </a:r>
            <a:r>
              <a:rPr lang="pl-PL" dirty="0"/>
              <a:t>pieszych nie wolno prowadzić w nocy i w niesprzyjających warunkach pogodowych, tj. burzy, śnieżycy i gołoledzi.</a:t>
            </a:r>
          </a:p>
          <a:p>
            <a:pPr marL="109728" indent="0">
              <a:buNone/>
            </a:pPr>
            <a:r>
              <a:rPr lang="pl-PL" dirty="0" smtClean="0"/>
              <a:t>4</a:t>
            </a:r>
            <a:r>
              <a:rPr lang="pl-PL" dirty="0"/>
              <a:t>. W przypadku organizowania wycieczki zagranicznej zgodę na jej organizacje wyraża dyrektor szkoły po zawiadomieniu organu prowadzącego i organu sprawującego nadzór pedagogiczny.</a:t>
            </a:r>
          </a:p>
          <a:p>
            <a:pPr marL="109728" indent="0">
              <a:buNone/>
            </a:pPr>
            <a:r>
              <a:rPr lang="pl-PL" dirty="0" smtClean="0"/>
              <a:t>5</a:t>
            </a:r>
            <a:r>
              <a:rPr lang="pl-PL" dirty="0"/>
              <a:t>. Każda wycieczka musi być przygotowana pod względem programowym i organizacyjnym.</a:t>
            </a:r>
          </a:p>
          <a:p>
            <a:endParaRPr lang="pl-PL" dirty="0"/>
          </a:p>
        </p:txBody>
      </p:sp>
      <p:sp>
        <p:nvSpPr>
          <p:cNvPr id="3" name="Tytuł 2"/>
          <p:cNvSpPr>
            <a:spLocks noGrp="1"/>
          </p:cNvSpPr>
          <p:nvPr>
            <p:ph type="title"/>
          </p:nvPr>
        </p:nvSpPr>
        <p:spPr/>
        <p:txBody>
          <a:bodyPr>
            <a:normAutofit fontScale="90000"/>
          </a:bodyPr>
          <a:lstStyle/>
          <a:p>
            <a:r>
              <a:rPr lang="pl-PL" sz="2700" i="1" dirty="0" smtClean="0">
                <a:effectLst/>
              </a:rPr>
              <a:t/>
            </a:r>
            <a:br>
              <a:rPr lang="pl-PL" sz="2700" i="1" dirty="0" smtClean="0">
                <a:effectLst/>
              </a:rPr>
            </a:br>
            <a:r>
              <a:rPr lang="pl-PL" sz="2700" i="1" dirty="0">
                <a:effectLst/>
              </a:rPr>
              <a:t/>
            </a:r>
            <a:br>
              <a:rPr lang="pl-PL" sz="2700" i="1" dirty="0">
                <a:effectLst/>
              </a:rPr>
            </a:br>
            <a:r>
              <a:rPr lang="pl-PL" sz="2700" i="1" dirty="0" smtClean="0">
                <a:solidFill>
                  <a:srgbClr val="00B0F0"/>
                </a:solidFill>
                <a:effectLst/>
              </a:rPr>
              <a:t>PROCEDURY </a:t>
            </a:r>
            <a:r>
              <a:rPr lang="pl-PL" sz="2700" i="1" dirty="0">
                <a:solidFill>
                  <a:srgbClr val="00B0F0"/>
                </a:solidFill>
                <a:effectLst/>
              </a:rPr>
              <a:t>BEZPIECZEŃSTWA W CZASIE WYCIECZEK, IMPREZ SPORTOWYCH, OKOLICZNOŚCIOWYCH, DYSKOTEK.</a:t>
            </a:r>
            <a:r>
              <a:rPr lang="pl-PL" dirty="0">
                <a:solidFill>
                  <a:srgbClr val="00B0F0"/>
                </a:solidFill>
                <a:effectLst/>
              </a:rPr>
              <a:t/>
            </a:r>
            <a:br>
              <a:rPr lang="pl-PL" dirty="0">
                <a:solidFill>
                  <a:srgbClr val="00B0F0"/>
                </a:solidFill>
                <a:effectLst/>
              </a:rPr>
            </a:br>
            <a:endParaRPr lang="pl-PL" dirty="0">
              <a:solidFill>
                <a:srgbClr val="00B0F0"/>
              </a:solidFill>
            </a:endParaRPr>
          </a:p>
        </p:txBody>
      </p:sp>
    </p:spTree>
    <p:extLst>
      <p:ext uri="{BB962C8B-B14F-4D97-AF65-F5344CB8AC3E}">
        <p14:creationId xmlns:p14="http://schemas.microsoft.com/office/powerpoint/2010/main" val="362402781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marL="109728" indent="0">
              <a:buNone/>
            </a:pPr>
            <a:r>
              <a:rPr lang="pl-PL" dirty="0"/>
              <a:t>6. Przed wycieczką należy omówić z wszystkimi uczestnikami i rodzicami – cel wycieczki, wybrana trasę, zwiedzane obiekty oraz obowiązujące zasady regulaminowe:</a:t>
            </a:r>
          </a:p>
          <a:p>
            <a:r>
              <a:rPr lang="pl-PL" dirty="0"/>
              <a:t>* miejsca zbiórek</a:t>
            </a:r>
          </a:p>
          <a:p>
            <a:r>
              <a:rPr lang="pl-PL" dirty="0"/>
              <a:t>*sposoby poruszania się na drogach publicznych</a:t>
            </a:r>
          </a:p>
          <a:p>
            <a:r>
              <a:rPr lang="pl-PL" dirty="0"/>
              <a:t>*zachowania w schroniskach, na kwaterach</a:t>
            </a:r>
          </a:p>
          <a:p>
            <a:r>
              <a:rPr lang="pl-PL" dirty="0"/>
              <a:t>* ogólnych przepisy bezpieczeństwa</a:t>
            </a:r>
          </a:p>
          <a:p>
            <a:pPr marL="109728" indent="0">
              <a:buNone/>
            </a:pPr>
            <a:r>
              <a:rPr lang="pl-PL" dirty="0"/>
              <a:t> </a:t>
            </a:r>
          </a:p>
          <a:p>
            <a:pPr marL="109728" indent="0">
              <a:buNone/>
            </a:pPr>
            <a:r>
              <a:rPr lang="pl-PL" dirty="0"/>
              <a:t>7. Za organizacje i przebieg wycieczki odpowiada dyrektor szkoły, który opracowuje regulamin wycieczki ( wspólnie z organizatorem wycieczki).</a:t>
            </a:r>
          </a:p>
          <a:p>
            <a:pPr marL="109728" indent="0">
              <a:buNone/>
            </a:pPr>
            <a:r>
              <a:rPr lang="pl-PL" dirty="0" smtClean="0"/>
              <a:t>8</a:t>
            </a:r>
            <a:r>
              <a:rPr lang="pl-PL" dirty="0"/>
              <a:t>. Organizator wycieczki zobowiązany jest do dostarczenia do dyrektora wszelkiej niezbędnej dokumentacji:  kart wycieczki, regulaminów, zgody  rodziców, ewentualnie innej wymaganej dokumentacji.</a:t>
            </a:r>
          </a:p>
          <a:p>
            <a:pPr marL="109728" indent="0">
              <a:buNone/>
            </a:pPr>
            <a:r>
              <a:rPr lang="pl-PL" dirty="0"/>
              <a:t>KARTA WYCIECZKI jest dokumentem niezbędnym i uprawniającym do jej przeprowadzenia i musi być zatwierdzona przez dyrektora szkoły.</a:t>
            </a:r>
          </a:p>
          <a:p>
            <a:pPr marL="109728" indent="0">
              <a:buNone/>
            </a:pPr>
            <a:r>
              <a:rPr lang="pl-PL" dirty="0" smtClean="0"/>
              <a:t>9</a:t>
            </a:r>
            <a:r>
              <a:rPr lang="pl-PL" dirty="0"/>
              <a:t>. Obowiązkiem uczestników wycieczki jest bezwzględne przestrzeganie ustalonego </a:t>
            </a:r>
            <a:r>
              <a:rPr lang="pl-PL" dirty="0" smtClean="0"/>
              <a:t>regulaminu ( wcześniej podpisanego przez każdego z uczestników).</a:t>
            </a:r>
            <a:endParaRPr lang="pl-PL" dirty="0"/>
          </a:p>
          <a:p>
            <a:pPr marL="109728" indent="0">
              <a:buNone/>
            </a:pPr>
            <a:r>
              <a:rPr lang="pl-PL" dirty="0"/>
              <a:t>10. Dyrektor powinien zaplanować wycieczkę i uwzględnić ją w harmonogramie roku szkolnego oraz planie nadzoru pedagogicznego, a także wyznaczyć </a:t>
            </a:r>
            <a:r>
              <a:rPr lang="pl-PL" u="sng" dirty="0"/>
              <a:t>kierownika i opiekunów wycieczki</a:t>
            </a:r>
            <a:r>
              <a:rPr lang="pl-PL" u="sng" dirty="0" smtClean="0"/>
              <a:t>.</a:t>
            </a:r>
            <a:r>
              <a:rPr lang="pl-PL" dirty="0"/>
              <a:t> </a:t>
            </a:r>
          </a:p>
          <a:p>
            <a:endParaRPr lang="pl-PL" dirty="0"/>
          </a:p>
        </p:txBody>
      </p:sp>
    </p:spTree>
    <p:extLst>
      <p:ext uri="{BB962C8B-B14F-4D97-AF65-F5344CB8AC3E}">
        <p14:creationId xmlns:p14="http://schemas.microsoft.com/office/powerpoint/2010/main" val="209709114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40000" lnSpcReduction="20000"/>
          </a:bodyPr>
          <a:lstStyle/>
          <a:p>
            <a:pPr marL="109728" indent="0">
              <a:buNone/>
            </a:pPr>
            <a:r>
              <a:rPr lang="pl-PL" dirty="0"/>
              <a:t>11. </a:t>
            </a:r>
            <a:r>
              <a:rPr lang="pl-PL" u="sng" dirty="0"/>
              <a:t>Kierownik, przed wyjazdem na zaplanowaną wycieczkę, musi</a:t>
            </a:r>
            <a:r>
              <a:rPr lang="pl-PL" dirty="0"/>
              <a:t>:</a:t>
            </a:r>
          </a:p>
          <a:p>
            <a:pPr marL="109728" indent="0">
              <a:buNone/>
            </a:pPr>
            <a:r>
              <a:rPr lang="pl-PL" dirty="0" smtClean="0"/>
              <a:t>a</a:t>
            </a:r>
            <a:r>
              <a:rPr lang="pl-PL" dirty="0"/>
              <a:t>) przydzielić opiekunom grupy dzieci do opieki,</a:t>
            </a:r>
          </a:p>
          <a:p>
            <a:pPr marL="109728" indent="0">
              <a:buNone/>
            </a:pPr>
            <a:r>
              <a:rPr lang="pl-PL" dirty="0"/>
              <a:t>b) zapoznać z obowiązkami opiekunów w zakresie realizacji programu i zapewnienia opieki</a:t>
            </a:r>
          </a:p>
          <a:p>
            <a:pPr marL="109728" indent="0">
              <a:buNone/>
            </a:pPr>
            <a:r>
              <a:rPr lang="pl-PL" dirty="0"/>
              <a:t>c) zapoznać opiekunów z regulaminem wycieczki, z zasadami bezpieczeństwa i podstawowymi przepisami prawa w zakresie bezpieczeństwa i higieny wobec uczestników:</a:t>
            </a:r>
          </a:p>
          <a:p>
            <a:pPr marL="109728" indent="0">
              <a:buNone/>
            </a:pPr>
            <a:r>
              <a:rPr lang="pl-PL" dirty="0"/>
              <a:t> </a:t>
            </a:r>
          </a:p>
          <a:p>
            <a:pPr lvl="0"/>
            <a:r>
              <a:rPr lang="pl-PL" dirty="0"/>
              <a:t>Zapoznać rodziców z planami wycieczki i stopniowe pozyskiwanie środków</a:t>
            </a:r>
          </a:p>
          <a:p>
            <a:pPr lvl="0"/>
            <a:r>
              <a:rPr lang="pl-PL" dirty="0"/>
              <a:t>Opracowanie programu wycieczki uwzględniającego cele, treści merytoryczne, trasę, harmonogram</a:t>
            </a:r>
          </a:p>
          <a:p>
            <a:pPr lvl="0"/>
            <a:r>
              <a:rPr lang="pl-PL" dirty="0"/>
              <a:t>Opracowanie regulaminu wycieczki na podstawie ramowego regulaminu wycieczek zawartego w wewnętrznym prawie szkoły</a:t>
            </a:r>
          </a:p>
          <a:p>
            <a:pPr lvl="0"/>
            <a:r>
              <a:rPr lang="pl-PL" dirty="0"/>
              <a:t>Pozyskanie przewoźnika, bazy noclegowej i żywieniowej,  (ewentualnie nawiązanie kontaktu z firmą turystyczna- sprawdzenie jej wiarygodności), zapewnienie przewodnika lub pilota.</a:t>
            </a:r>
          </a:p>
          <a:p>
            <a:pPr lvl="0"/>
            <a:r>
              <a:rPr lang="pl-PL" dirty="0"/>
              <a:t>Zapoznanie rodziców z programem i regulaminem wycieczki, uzyskanie </a:t>
            </a:r>
            <a:r>
              <a:rPr lang="pl-PL" u="sng" dirty="0"/>
              <a:t>zgody rodziców na uczestnictwo dziecka w wycieczce</a:t>
            </a:r>
            <a:r>
              <a:rPr lang="pl-PL" dirty="0"/>
              <a:t>.</a:t>
            </a:r>
          </a:p>
          <a:p>
            <a:pPr lvl="0"/>
            <a:r>
              <a:rPr lang="pl-PL" dirty="0"/>
              <a:t>Sprawdzenie bazy noclegowej i żywieniowej,</a:t>
            </a:r>
          </a:p>
          <a:p>
            <a:pPr lvl="0"/>
            <a:r>
              <a:rPr lang="pl-PL" dirty="0"/>
              <a:t>Zawarcie właściwych umów,</a:t>
            </a:r>
          </a:p>
          <a:p>
            <a:pPr lvl="0"/>
            <a:r>
              <a:rPr lang="pl-PL" dirty="0"/>
              <a:t>Ubezpieczenie uczestników</a:t>
            </a:r>
          </a:p>
          <a:p>
            <a:pPr lvl="0"/>
            <a:r>
              <a:rPr lang="pl-PL" dirty="0"/>
              <a:t>Opracowanie karty wycieczki wraz z listą uczestników zawierającą datę urodzenia</a:t>
            </a:r>
          </a:p>
          <a:p>
            <a:pPr lvl="0"/>
            <a:r>
              <a:rPr lang="pl-PL" dirty="0"/>
              <a:t>Akceptacja programu i karty wycieczki przez dyrektora szkoły</a:t>
            </a:r>
          </a:p>
          <a:p>
            <a:pPr lvl="0"/>
            <a:r>
              <a:rPr lang="pl-PL" dirty="0"/>
              <a:t>Powiadomienie organu prowadzącego i organu sprawującego nadzór pedagogiczny w przypadku wycieczek zagranicznych</a:t>
            </a:r>
          </a:p>
          <a:p>
            <a:pPr lvl="0"/>
            <a:r>
              <a:rPr lang="pl-PL" dirty="0"/>
              <a:t>Realizacja programu wycieczki</a:t>
            </a:r>
          </a:p>
          <a:p>
            <a:pPr lvl="0"/>
            <a:r>
              <a:rPr lang="pl-PL" dirty="0"/>
              <a:t>Ewaluacja wycieczki, rozliczenie finansowe.</a:t>
            </a:r>
          </a:p>
          <a:p>
            <a:pPr marL="109728" indent="0">
              <a:buNone/>
            </a:pPr>
            <a:r>
              <a:rPr lang="pl-PL" dirty="0"/>
              <a:t> </a:t>
            </a:r>
          </a:p>
        </p:txBody>
      </p:sp>
    </p:spTree>
    <p:extLst>
      <p:ext uri="{BB962C8B-B14F-4D97-AF65-F5344CB8AC3E}">
        <p14:creationId xmlns:p14="http://schemas.microsoft.com/office/powerpoint/2010/main" val="72918364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marL="109728" indent="0">
              <a:buNone/>
            </a:pPr>
            <a:r>
              <a:rPr lang="pl-PL" b="1" u="sng" dirty="0"/>
              <a:t>Przerobienie</a:t>
            </a:r>
            <a:r>
              <a:rPr lang="pl-PL" dirty="0"/>
              <a:t> dokumentu polega na dokonaniu zmian w treści autentycznego dokumentu poprzez:</a:t>
            </a:r>
          </a:p>
          <a:p>
            <a:r>
              <a:rPr lang="pl-PL" dirty="0"/>
              <a:t>- zmianę części tekstu</a:t>
            </a:r>
          </a:p>
          <a:p>
            <a:r>
              <a:rPr lang="pl-PL" dirty="0"/>
              <a:t>- zmianę całości tekstu</a:t>
            </a:r>
          </a:p>
          <a:p>
            <a:r>
              <a:rPr lang="pl-PL" dirty="0"/>
              <a:t>-poprawienie zapisu np. daty, dopisanie czegoś, skreślenie lub wymazanie</a:t>
            </a:r>
          </a:p>
          <a:p>
            <a:pPr marL="109728" indent="0">
              <a:buNone/>
            </a:pPr>
            <a:r>
              <a:rPr lang="pl-PL" b="1" u="sng" dirty="0"/>
              <a:t>Podrobienie</a:t>
            </a:r>
            <a:r>
              <a:rPr lang="pl-PL" dirty="0"/>
              <a:t> to sporządzenie nowego dokumentu na wzór autentycznego  poprzez;</a:t>
            </a:r>
          </a:p>
          <a:p>
            <a:r>
              <a:rPr lang="pl-PL" dirty="0"/>
              <a:t>- przeniesienie np. kopiowanie treści i dokumentu na przygotowane podłoże</a:t>
            </a:r>
          </a:p>
          <a:p>
            <a:r>
              <a:rPr lang="pl-PL" dirty="0"/>
              <a:t>- naśladowanie np. podpisu</a:t>
            </a:r>
          </a:p>
          <a:p>
            <a:pPr marL="109728" indent="0">
              <a:buNone/>
            </a:pPr>
            <a:r>
              <a:rPr lang="pl-PL" dirty="0"/>
              <a:t> </a:t>
            </a:r>
          </a:p>
          <a:p>
            <a:pPr marL="109728" indent="0">
              <a:buNone/>
            </a:pPr>
            <a:r>
              <a:rPr lang="pl-PL" dirty="0"/>
              <a:t>1. Każdy nauczyciel, który zauważył, że jakiś dokument może być sfałszowany np. usprawiedliwienia, zwolnienia, podpisy rodziców, zapisy w dzienniki lekcyjnym, powinien niezwłocznie zabezpieczyć dowody w celu przekazania ich policji.</a:t>
            </a:r>
          </a:p>
          <a:p>
            <a:pPr marL="109728" indent="0">
              <a:buNone/>
            </a:pPr>
            <a:r>
              <a:rPr lang="pl-PL" dirty="0" smtClean="0"/>
              <a:t>2</a:t>
            </a:r>
            <a:r>
              <a:rPr lang="pl-PL" dirty="0"/>
              <a:t>. Należy niezwłocznie powiadomić dyrektora szkoły oraz policję, której należy udostępnić niezbędne dowody w sprawie.</a:t>
            </a:r>
          </a:p>
          <a:p>
            <a:pPr marL="109728" indent="0">
              <a:buNone/>
            </a:pPr>
            <a:r>
              <a:rPr lang="pl-PL" dirty="0"/>
              <a:t> </a:t>
            </a:r>
          </a:p>
        </p:txBody>
      </p:sp>
      <p:sp>
        <p:nvSpPr>
          <p:cNvPr id="3" name="Tytuł 2"/>
          <p:cNvSpPr>
            <a:spLocks noGrp="1"/>
          </p:cNvSpPr>
          <p:nvPr>
            <p:ph type="title"/>
          </p:nvPr>
        </p:nvSpPr>
        <p:spPr/>
        <p:txBody>
          <a:bodyPr>
            <a:normAutofit fontScale="90000"/>
          </a:bodyPr>
          <a:lstStyle/>
          <a:p>
            <a:r>
              <a:rPr lang="pl-PL" sz="2700" i="1" dirty="0" smtClean="0">
                <a:effectLst/>
              </a:rPr>
              <a:t/>
            </a:r>
            <a:br>
              <a:rPr lang="pl-PL" sz="2700" i="1" dirty="0" smtClean="0">
                <a:effectLst/>
              </a:rPr>
            </a:br>
            <a:r>
              <a:rPr lang="pl-PL" sz="2700" i="1" dirty="0" smtClean="0">
                <a:solidFill>
                  <a:srgbClr val="00B0F0"/>
                </a:solidFill>
                <a:effectLst/>
              </a:rPr>
              <a:t>PROCEDURY </a:t>
            </a:r>
            <a:r>
              <a:rPr lang="pl-PL" sz="2700" i="1" dirty="0">
                <a:solidFill>
                  <a:srgbClr val="00B0F0"/>
                </a:solidFill>
                <a:effectLst/>
              </a:rPr>
              <a:t>POSTĘPOWAŁA W PRZYPADKU FAŁSZOWANIA PRZEZ UCZNIÓW SZKOLNYCH DOKUMENTÓW</a:t>
            </a:r>
            <a:r>
              <a:rPr lang="pl-PL" dirty="0">
                <a:solidFill>
                  <a:srgbClr val="00B0F0"/>
                </a:solidFill>
                <a:effectLst/>
              </a:rPr>
              <a:t/>
            </a:r>
            <a:br>
              <a:rPr lang="pl-PL" dirty="0">
                <a:solidFill>
                  <a:srgbClr val="00B0F0"/>
                </a:solidFill>
                <a:effectLst/>
              </a:rPr>
            </a:br>
            <a:endParaRPr lang="pl-PL" dirty="0">
              <a:solidFill>
                <a:srgbClr val="00B0F0"/>
              </a:solidFill>
            </a:endParaRPr>
          </a:p>
        </p:txBody>
      </p:sp>
    </p:spTree>
    <p:extLst>
      <p:ext uri="{BB962C8B-B14F-4D97-AF65-F5344CB8AC3E}">
        <p14:creationId xmlns:p14="http://schemas.microsoft.com/office/powerpoint/2010/main" val="173695740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7500" lnSpcReduction="20000"/>
          </a:bodyPr>
          <a:lstStyle/>
          <a:p>
            <a:pPr marL="109728" indent="0">
              <a:buNone/>
            </a:pPr>
            <a:r>
              <a:rPr lang="pl-PL" dirty="0"/>
              <a:t>3. O zaistniałym fakcie powinni zostać powiadomieni rodzice dziecka.</a:t>
            </a:r>
          </a:p>
          <a:p>
            <a:pPr marL="109728" indent="0">
              <a:buNone/>
            </a:pPr>
            <a:r>
              <a:rPr lang="pl-PL" dirty="0" smtClean="0"/>
              <a:t>4</a:t>
            </a:r>
            <a:r>
              <a:rPr lang="pl-PL" dirty="0"/>
              <a:t>. W dalszej konieczności należy powiadomić wychowawcę klasy oraz pedagoga szkolnego .</a:t>
            </a:r>
          </a:p>
          <a:p>
            <a:pPr marL="109728" indent="0">
              <a:buNone/>
            </a:pPr>
            <a:r>
              <a:rPr lang="pl-PL" dirty="0" smtClean="0"/>
              <a:t>5</a:t>
            </a:r>
            <a:r>
              <a:rPr lang="pl-PL" dirty="0"/>
              <a:t>. Wychowawca klasy powinien omówić na godzinie wychowawczej, eliminując w ten sposób zbędną dyskusję oraz uświadamiając uczniom konsekwencje za powyższe zachowania.</a:t>
            </a:r>
          </a:p>
          <a:p>
            <a:pPr marL="109728" indent="0">
              <a:buNone/>
            </a:pPr>
            <a:r>
              <a:rPr lang="pl-PL" dirty="0" smtClean="0"/>
              <a:t>6</a:t>
            </a:r>
            <a:r>
              <a:rPr lang="pl-PL" dirty="0"/>
              <a:t>. Pedagog szkolny powinien przeprowadzić rozeznanie w klasach, czy podobne sytuacje miały miejsce oraz przeprowadzić godziny wychowawcze z uczniami w celu uświadomienia im powagi zdarzenia oraz przedstawić  konsekwencje prawne a także starać się  zabezpieczyć szkołę przed kolejnymi podobnymi </a:t>
            </a:r>
            <a:r>
              <a:rPr lang="pl-PL" dirty="0" err="1" smtClean="0"/>
              <a:t>zachowaniami</a:t>
            </a:r>
            <a:r>
              <a:rPr lang="pl-PL" dirty="0" smtClean="0"/>
              <a:t>.</a:t>
            </a:r>
            <a:endParaRPr lang="pl-PL" dirty="0"/>
          </a:p>
          <a:p>
            <a:pPr marL="109728" indent="0">
              <a:buNone/>
            </a:pPr>
            <a:r>
              <a:rPr lang="pl-PL" dirty="0"/>
              <a:t> </a:t>
            </a:r>
          </a:p>
          <a:p>
            <a:endParaRPr lang="pl-PL" dirty="0"/>
          </a:p>
        </p:txBody>
      </p:sp>
    </p:spTree>
    <p:extLst>
      <p:ext uri="{BB962C8B-B14F-4D97-AF65-F5344CB8AC3E}">
        <p14:creationId xmlns:p14="http://schemas.microsoft.com/office/powerpoint/2010/main" val="85214645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7500" lnSpcReduction="20000"/>
          </a:bodyPr>
          <a:lstStyle/>
          <a:p>
            <a:pPr marL="109728" indent="0">
              <a:buNone/>
            </a:pPr>
            <a:r>
              <a:rPr lang="pl-PL" u="sng" dirty="0" smtClean="0"/>
              <a:t>Jeżeli </a:t>
            </a:r>
            <a:r>
              <a:rPr lang="pl-PL" u="sng" dirty="0"/>
              <a:t>do szkoły przychodzi po dziecko rodzic w stanie nietrzeźwym</a:t>
            </a:r>
            <a:r>
              <a:rPr lang="pl-PL" dirty="0"/>
              <a:t>;</a:t>
            </a:r>
          </a:p>
          <a:p>
            <a:pPr marL="109728" indent="0">
              <a:buNone/>
            </a:pPr>
            <a:r>
              <a:rPr lang="pl-PL" dirty="0" smtClean="0"/>
              <a:t>1</a:t>
            </a:r>
            <a:r>
              <a:rPr lang="pl-PL" dirty="0"/>
              <a:t>. Osoba, która uzyskała taką  informację, niezwłocznie powiadamia o swoich obserwacjach  wychowawcę, ewentualnie pedagoga szkolnego, który informuje dyrektora placówki</a:t>
            </a:r>
          </a:p>
          <a:p>
            <a:pPr marL="109728" indent="0">
              <a:buNone/>
            </a:pPr>
            <a:r>
              <a:rPr lang="pl-PL" dirty="0" smtClean="0"/>
              <a:t>2</a:t>
            </a:r>
            <a:r>
              <a:rPr lang="pl-PL" dirty="0"/>
              <a:t>. Wychowawca, pedagog lub inna wyznaczona przez dyrektora osoba informuje rodzica o niemożności wydania dziecka. Jednocześnie prosi o to, żeby przyszedł po nie inny członek rodziny.</a:t>
            </a:r>
          </a:p>
          <a:p>
            <a:pPr marL="109728" indent="0">
              <a:buNone/>
            </a:pPr>
            <a:r>
              <a:rPr lang="pl-PL" dirty="0" smtClean="0"/>
              <a:t>3</a:t>
            </a:r>
            <a:r>
              <a:rPr lang="pl-PL" dirty="0"/>
              <a:t>. Jeżeli rozmowa z nietrzeźwym rodzicem jest niemożliwa lub rodzic ten odmawia współpracy, przedstawiciel szkoły telefonicznie próbuje skontaktować się z inną osobą upoważnioną do odbioru dziecka. To jej wydaje ucznia.</a:t>
            </a:r>
          </a:p>
          <a:p>
            <a:r>
              <a:rPr lang="pl-PL" dirty="0"/>
              <a:t>O zdarzeniu </a:t>
            </a:r>
            <a:r>
              <a:rPr lang="pl-PL" dirty="0" smtClean="0"/>
              <a:t> </a:t>
            </a:r>
            <a:r>
              <a:rPr lang="pl-PL" dirty="0"/>
              <a:t>dyrekcja powiadamia na piśmie Sąd Rodzinny i Nieletnich</a:t>
            </a:r>
          </a:p>
          <a:p>
            <a:endParaRPr lang="pl-PL" dirty="0"/>
          </a:p>
        </p:txBody>
      </p:sp>
      <p:sp>
        <p:nvSpPr>
          <p:cNvPr id="3" name="Tytuł 2"/>
          <p:cNvSpPr>
            <a:spLocks noGrp="1"/>
          </p:cNvSpPr>
          <p:nvPr>
            <p:ph type="title"/>
          </p:nvPr>
        </p:nvSpPr>
        <p:spPr/>
        <p:txBody>
          <a:bodyPr>
            <a:normAutofit fontScale="90000"/>
          </a:bodyPr>
          <a:lstStyle/>
          <a:p>
            <a:r>
              <a:rPr lang="pl-PL" sz="2700" i="1" dirty="0" smtClean="0">
                <a:effectLst/>
              </a:rPr>
              <a:t/>
            </a:r>
            <a:br>
              <a:rPr lang="pl-PL" sz="2700" i="1" dirty="0" smtClean="0">
                <a:effectLst/>
              </a:rPr>
            </a:br>
            <a:r>
              <a:rPr lang="pl-PL" sz="2700" i="1" dirty="0" smtClean="0">
                <a:solidFill>
                  <a:srgbClr val="00B0F0"/>
                </a:solidFill>
                <a:effectLst/>
              </a:rPr>
              <a:t>PROCEDURA </a:t>
            </a:r>
            <a:r>
              <a:rPr lang="pl-PL" sz="2700" i="1" dirty="0">
                <a:solidFill>
                  <a:srgbClr val="00B0F0"/>
                </a:solidFill>
                <a:effectLst/>
              </a:rPr>
              <a:t>POSTĘPOWANIA W PRZYPADKU GDY PO DZIECKO ZGŁASZA SIĘ NIETRZEŹWY RODZIC.</a:t>
            </a:r>
            <a:r>
              <a:rPr lang="pl-PL" dirty="0">
                <a:solidFill>
                  <a:srgbClr val="00B0F0"/>
                </a:solidFill>
                <a:effectLst/>
              </a:rPr>
              <a:t/>
            </a:r>
            <a:br>
              <a:rPr lang="pl-PL" dirty="0">
                <a:solidFill>
                  <a:srgbClr val="00B0F0"/>
                </a:solidFill>
                <a:effectLst/>
              </a:rPr>
            </a:br>
            <a:endParaRPr lang="pl-PL" dirty="0">
              <a:solidFill>
                <a:srgbClr val="00B0F0"/>
              </a:solidFill>
            </a:endParaRPr>
          </a:p>
        </p:txBody>
      </p:sp>
    </p:spTree>
    <p:extLst>
      <p:ext uri="{BB962C8B-B14F-4D97-AF65-F5344CB8AC3E}">
        <p14:creationId xmlns:p14="http://schemas.microsoft.com/office/powerpoint/2010/main" val="108907412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marL="109728" indent="0">
              <a:buNone/>
            </a:pPr>
            <a:r>
              <a:rPr lang="pl-PL" dirty="0"/>
              <a:t>4. Jeżeli rozwiązanie takie z różnych przyczyn niezależnych od placówki okazuje się niemożliwe, dyrektor szkoły o zdarzeniu natychmiast powiadamia policje.</a:t>
            </a:r>
          </a:p>
          <a:p>
            <a:r>
              <a:rPr lang="pl-PL" dirty="0"/>
              <a:t>Przybyli na miejsce funkcjonariusze policji podejmują, po konsultacji z pracownikiem socjalnym/kuratorem /przedstawicielem służby zdrowia decyzje o umieszczeniu dziecka u osoby najbliższej niezamieszkującej z dzieckiem, w rodzinie zastępczej lub placówce opiekuńczej.</a:t>
            </a:r>
          </a:p>
          <a:p>
            <a:pPr marL="109728" indent="0">
              <a:buNone/>
            </a:pPr>
            <a:r>
              <a:rPr lang="pl-PL" b="1" dirty="0"/>
              <a:t>Pracownik szkoły nie może wziąć dziecka na noc do swojego domu, chyba że służby socjalne zaakceptują takie rozwiązanie.</a:t>
            </a:r>
            <a:endParaRPr lang="pl-PL" dirty="0"/>
          </a:p>
          <a:p>
            <a:r>
              <a:rPr lang="pl-PL" dirty="0"/>
              <a:t>W naszym przypadku ewentualnie można za zgodą tych służb i dyrekcji placówki umieścić dziecko w internacie</a:t>
            </a:r>
            <a:r>
              <a:rPr lang="pl-PL" dirty="0" smtClean="0"/>
              <a:t>.</a:t>
            </a:r>
            <a:r>
              <a:rPr lang="pl-PL" dirty="0"/>
              <a:t> </a:t>
            </a:r>
          </a:p>
          <a:p>
            <a:pPr marL="109728" indent="0">
              <a:buNone/>
            </a:pPr>
            <a:r>
              <a:rPr lang="pl-PL" b="1" dirty="0"/>
              <a:t>Uwaga:</a:t>
            </a:r>
            <a:endParaRPr lang="pl-PL" dirty="0"/>
          </a:p>
          <a:p>
            <a:r>
              <a:rPr lang="pl-PL" dirty="0"/>
              <a:t>Przedstawiciel szkoły nie jest osobą kompetentną, aby stwierdzić poziom trzeźwości, ilość wypitego alkoholu oraz rodzaj przyjętych środków psychoaktywnych. Stan ten stwierdza na podstawie </a:t>
            </a:r>
            <a:r>
              <a:rPr lang="pl-PL" dirty="0" smtClean="0"/>
              <a:t>wyglądu </a:t>
            </a:r>
            <a:r>
              <a:rPr lang="pl-PL" dirty="0"/>
              <a:t>i zachowania rodzica. Nauczyciel działający w dobrej wierze nie potrzebuje dowodów w postaci badania alkomatem</a:t>
            </a:r>
          </a:p>
        </p:txBody>
      </p:sp>
    </p:spTree>
    <p:extLst>
      <p:ext uri="{BB962C8B-B14F-4D97-AF65-F5344CB8AC3E}">
        <p14:creationId xmlns:p14="http://schemas.microsoft.com/office/powerpoint/2010/main" val="405487902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47500" lnSpcReduction="20000"/>
          </a:bodyPr>
          <a:lstStyle/>
          <a:p>
            <a:pPr marL="109728" indent="0">
              <a:buNone/>
            </a:pPr>
            <a:r>
              <a:rPr lang="pl-PL" dirty="0"/>
              <a:t>Jeżeli pracownik szkoły dostrzeże, że potrzeby socjalne ucznia nie są zaspakajane ze względu na zaniedbania lub stosowanie w domu postawy wychowawczej opartej na wrogiej kontroli, to;</a:t>
            </a:r>
          </a:p>
          <a:p>
            <a:pPr marL="109728" indent="0">
              <a:buNone/>
            </a:pPr>
            <a:r>
              <a:rPr lang="pl-PL" dirty="0"/>
              <a:t> </a:t>
            </a:r>
          </a:p>
          <a:p>
            <a:pPr marL="109728" indent="0">
              <a:buNone/>
            </a:pPr>
            <a:r>
              <a:rPr lang="pl-PL" dirty="0"/>
              <a:t>1. Natychmiast powiadamia o swoich obserwacjach wychowawcę a ten przekazuje informację pedagogowi oraz dyrektorowi szkoły</a:t>
            </a:r>
          </a:p>
          <a:p>
            <a:pPr marL="109728" indent="0">
              <a:buNone/>
            </a:pPr>
            <a:r>
              <a:rPr lang="pl-PL" dirty="0" smtClean="0"/>
              <a:t>2</a:t>
            </a:r>
            <a:r>
              <a:rPr lang="pl-PL" dirty="0"/>
              <a:t>.  Dyrektor szkoły powołuje dla ucznia zespól, w skład którego wchodzą wychowawca, nauczyciele uczący w jego klasie, pedagog, psycholog, ewentualnie kurator czy pracownik socjalny.</a:t>
            </a:r>
          </a:p>
          <a:p>
            <a:pPr marL="109728" indent="0">
              <a:buNone/>
            </a:pPr>
            <a:r>
              <a:rPr lang="pl-PL" dirty="0" smtClean="0"/>
              <a:t>3</a:t>
            </a:r>
            <a:r>
              <a:rPr lang="pl-PL" dirty="0"/>
              <a:t>. Utworzony zespól, na podstawie posiadanej wiedzy ( analiza dokumentów, obserwacja, rozmowy z kuratorem, pracownikiem pomocy społecznej, testu niedokończonych zdań, wywiadu środowiskowego itp.) dokonuje analizy rzeczywistej sytuacji ucznia</a:t>
            </a:r>
            <a:r>
              <a:rPr lang="pl-PL" dirty="0" smtClean="0"/>
              <a:t>.</a:t>
            </a:r>
          </a:p>
          <a:p>
            <a:pPr marL="109728" indent="0">
              <a:buNone/>
            </a:pPr>
            <a:r>
              <a:rPr lang="pl-PL" dirty="0"/>
              <a:t>4. Zespół zaprasza na spotkanie rodziców , których powiadamia o niepokojących sygnałach ( zaznacza, że informacje nie pochodzą od ucznia lecz z obserwacji) .</a:t>
            </a:r>
          </a:p>
          <a:p>
            <a:pPr marL="109728" indent="0">
              <a:buNone/>
            </a:pPr>
            <a:r>
              <a:rPr lang="pl-PL" dirty="0"/>
              <a:t>5. Rodzice powinni zostać zobowiązani do poprawienia sytuacji ucznia- deklaracja na piśmie.</a:t>
            </a:r>
          </a:p>
          <a:p>
            <a:pPr marL="109728" indent="0">
              <a:buNone/>
            </a:pPr>
            <a:r>
              <a:rPr lang="pl-PL" dirty="0"/>
              <a:t>6. W przypadku braku pożądanych efektów , pedagog szkolny za wiedzą i przyzwoleniem dyrektora szkoły powiadamia na piśmie sąd rodzinny i dla nieletnich o zaistniałych faktach.</a:t>
            </a:r>
          </a:p>
          <a:p>
            <a:pPr marL="109728" indent="0">
              <a:buNone/>
            </a:pPr>
            <a:endParaRPr lang="pl-PL" dirty="0"/>
          </a:p>
          <a:p>
            <a:pPr marL="109728" indent="0">
              <a:buNone/>
            </a:pPr>
            <a:r>
              <a:rPr lang="pl-PL" dirty="0"/>
              <a:t> </a:t>
            </a:r>
          </a:p>
          <a:p>
            <a:endParaRPr lang="pl-PL" dirty="0"/>
          </a:p>
        </p:txBody>
      </p:sp>
      <p:sp>
        <p:nvSpPr>
          <p:cNvPr id="3" name="Tytuł 2"/>
          <p:cNvSpPr>
            <a:spLocks noGrp="1"/>
          </p:cNvSpPr>
          <p:nvPr>
            <p:ph type="title"/>
          </p:nvPr>
        </p:nvSpPr>
        <p:spPr>
          <a:xfrm>
            <a:off x="251520" y="338328"/>
            <a:ext cx="8229600" cy="1143000"/>
          </a:xfrm>
        </p:spPr>
        <p:txBody>
          <a:bodyPr>
            <a:normAutofit fontScale="90000"/>
          </a:bodyPr>
          <a:lstStyle/>
          <a:p>
            <a:r>
              <a:rPr lang="pl-PL" sz="2700" i="1" dirty="0" smtClean="0">
                <a:solidFill>
                  <a:srgbClr val="00B0F0"/>
                </a:solidFill>
                <a:effectLst/>
              </a:rPr>
              <a:t>PROCEDURA </a:t>
            </a:r>
            <a:r>
              <a:rPr lang="pl-PL" sz="2700" i="1" dirty="0">
                <a:solidFill>
                  <a:srgbClr val="00B0F0"/>
                </a:solidFill>
                <a:effectLst/>
              </a:rPr>
              <a:t>POSTĘPOWANIA W PRZYPADKU STWIERDZENIA ZANIEDBYWANIA POTRZEB EKONOMICZNYCH DZIECKA.</a:t>
            </a:r>
            <a:endParaRPr lang="pl-PL" sz="2700" dirty="0">
              <a:solidFill>
                <a:srgbClr val="00B0F0"/>
              </a:solidFill>
            </a:endParaRPr>
          </a:p>
        </p:txBody>
      </p:sp>
    </p:spTree>
    <p:extLst>
      <p:ext uri="{BB962C8B-B14F-4D97-AF65-F5344CB8AC3E}">
        <p14:creationId xmlns:p14="http://schemas.microsoft.com/office/powerpoint/2010/main" val="127765185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47500" lnSpcReduction="20000"/>
          </a:bodyPr>
          <a:lstStyle/>
          <a:p>
            <a:pPr marL="109728" indent="0">
              <a:buNone/>
            </a:pPr>
            <a:r>
              <a:rPr lang="pl-PL" dirty="0"/>
              <a:t>Jeżeli uczeń ze względu na swoje bezpieczeństwo odmawia powrotu do domu to;</a:t>
            </a:r>
          </a:p>
          <a:p>
            <a:pPr marL="109728" indent="0">
              <a:buNone/>
            </a:pPr>
            <a:r>
              <a:rPr lang="pl-PL" dirty="0"/>
              <a:t> </a:t>
            </a:r>
          </a:p>
          <a:p>
            <a:pPr marL="109728" indent="0">
              <a:buNone/>
            </a:pPr>
            <a:r>
              <a:rPr lang="pl-PL" dirty="0"/>
              <a:t>1. Osoba, która otrzymała  taką informację, natychmiast </a:t>
            </a:r>
            <a:r>
              <a:rPr lang="pl-PL" u="sng" dirty="0"/>
              <a:t>powiadamia o tym wychowawcę ucznia, pedagoga szkolnego oraz dyrektora .</a:t>
            </a:r>
          </a:p>
          <a:p>
            <a:pPr marL="109728" indent="0">
              <a:buNone/>
            </a:pPr>
            <a:r>
              <a:rPr lang="pl-PL" dirty="0"/>
              <a:t> </a:t>
            </a:r>
          </a:p>
          <a:p>
            <a:pPr marL="109728" indent="0">
              <a:buNone/>
            </a:pPr>
            <a:r>
              <a:rPr lang="pl-PL" dirty="0"/>
              <a:t>2. Wychowawca lub pedagog/ psycholog </a:t>
            </a:r>
            <a:r>
              <a:rPr lang="pl-PL" u="sng" dirty="0"/>
              <a:t>przeprowadza z uczniem rozmowę,</a:t>
            </a:r>
            <a:r>
              <a:rPr lang="pl-PL" dirty="0"/>
              <a:t> która ma na celu wyjaśnienie jego sytuacji i potwierdzenie jego obaw.</a:t>
            </a:r>
          </a:p>
          <a:p>
            <a:pPr marL="109728" indent="0">
              <a:buNone/>
            </a:pPr>
            <a:r>
              <a:rPr lang="pl-PL" dirty="0" smtClean="0"/>
              <a:t>3</a:t>
            </a:r>
            <a:r>
              <a:rPr lang="pl-PL" dirty="0"/>
              <a:t>. Jeżeli są one realne i dziecku rzeczywiście grozi niebezpieczeństwo przedstawiciel szkoły, wychowawca, </a:t>
            </a:r>
            <a:r>
              <a:rPr lang="pl-PL" u="sng" dirty="0"/>
              <a:t>pedagog lub psycholog , wzywa natychmiast rodzica, którego obawia  się dziecko</a:t>
            </a:r>
            <a:r>
              <a:rPr lang="pl-PL" u="sng" dirty="0" smtClean="0"/>
              <a:t>.</a:t>
            </a:r>
          </a:p>
          <a:p>
            <a:pPr marL="109728" indent="0">
              <a:buNone/>
            </a:pPr>
            <a:r>
              <a:rPr lang="pl-PL" u="sng" dirty="0"/>
              <a:t>4. Wychowawca, pedagog/psycholog przeprowadza z nim rozmowę pedagogizującą, która ma na celu;</a:t>
            </a:r>
          </a:p>
          <a:p>
            <a:pPr marL="109728" indent="0">
              <a:buNone/>
            </a:pPr>
            <a:r>
              <a:rPr lang="pl-PL" u="sng" dirty="0"/>
              <a:t>- przekazanie trudnych informacji,</a:t>
            </a:r>
          </a:p>
          <a:p>
            <a:pPr marL="109728" indent="0">
              <a:buNone/>
            </a:pPr>
            <a:r>
              <a:rPr lang="pl-PL" u="sng" dirty="0"/>
              <a:t>-wspólne zbudowanie planu działań wspierających wobec ucznia, opartych na akceptowanych zasadach wychowawczych.</a:t>
            </a:r>
          </a:p>
          <a:p>
            <a:pPr marL="109728" indent="0">
              <a:buNone/>
            </a:pPr>
            <a:r>
              <a:rPr lang="pl-PL" u="sng" dirty="0"/>
              <a:t>- powiadomienie o niedopuszczalności stosowania kar cielesnych oraz znęcaniu się  psychicznym nad dzieckiem</a:t>
            </a:r>
          </a:p>
          <a:p>
            <a:pPr marL="109728" indent="0">
              <a:buNone/>
            </a:pPr>
            <a:r>
              <a:rPr lang="pl-PL" u="sng" dirty="0"/>
              <a:t> </a:t>
            </a:r>
          </a:p>
          <a:p>
            <a:pPr marL="109728" indent="0">
              <a:buNone/>
            </a:pPr>
            <a:r>
              <a:rPr lang="pl-PL" u="sng" dirty="0"/>
              <a:t>5. Jeżeli pomimo podjętej rozmowy, napływające sygnały nadal potwierdzają się, dyrektor niezwłocznie powiadamia sąd rodzinny, a jeżeli istnieje realne zagrożenie dla bezpieczeństwa, zdrowia lub życia dziecka organy ścigania, policję lub prokuraturę.</a:t>
            </a:r>
          </a:p>
          <a:p>
            <a:pPr marL="109728" indent="0">
              <a:buNone/>
            </a:pPr>
            <a:endParaRPr lang="pl-PL" u="sng" dirty="0"/>
          </a:p>
          <a:p>
            <a:pPr marL="109728" indent="0">
              <a:buNone/>
            </a:pPr>
            <a:r>
              <a:rPr lang="pl-PL" dirty="0"/>
              <a:t> </a:t>
            </a:r>
          </a:p>
        </p:txBody>
      </p:sp>
      <p:sp>
        <p:nvSpPr>
          <p:cNvPr id="3" name="Tytuł 2"/>
          <p:cNvSpPr>
            <a:spLocks noGrp="1"/>
          </p:cNvSpPr>
          <p:nvPr>
            <p:ph type="title"/>
          </p:nvPr>
        </p:nvSpPr>
        <p:spPr/>
        <p:txBody>
          <a:bodyPr>
            <a:normAutofit fontScale="90000"/>
          </a:bodyPr>
          <a:lstStyle/>
          <a:p>
            <a:r>
              <a:rPr lang="pl-PL" dirty="0">
                <a:effectLst/>
              </a:rPr>
              <a:t> </a:t>
            </a:r>
            <a:br>
              <a:rPr lang="pl-PL" dirty="0">
                <a:effectLst/>
              </a:rPr>
            </a:br>
            <a:r>
              <a:rPr lang="pl-PL" sz="2700" i="1" dirty="0">
                <a:solidFill>
                  <a:srgbClr val="00B0F0"/>
                </a:solidFill>
                <a:effectLst/>
              </a:rPr>
              <a:t>PROCEDURA POSTĘPOWANIA W PRZYPADKU, GDY UCZEŃ ODMAWIA POWROTU DO DOMU</a:t>
            </a:r>
            <a:r>
              <a:rPr lang="pl-PL" i="1" dirty="0">
                <a:solidFill>
                  <a:srgbClr val="00B0F0"/>
                </a:solidFill>
                <a:effectLst/>
              </a:rPr>
              <a:t>.</a:t>
            </a:r>
            <a:r>
              <a:rPr lang="pl-PL" dirty="0">
                <a:solidFill>
                  <a:srgbClr val="00B0F0"/>
                </a:solidFill>
                <a:effectLst/>
              </a:rPr>
              <a:t/>
            </a:r>
            <a:br>
              <a:rPr lang="pl-PL" dirty="0">
                <a:solidFill>
                  <a:srgbClr val="00B0F0"/>
                </a:solidFill>
                <a:effectLst/>
              </a:rPr>
            </a:br>
            <a:endParaRPr lang="pl-PL" dirty="0">
              <a:solidFill>
                <a:srgbClr val="00B0F0"/>
              </a:solidFill>
            </a:endParaRPr>
          </a:p>
        </p:txBody>
      </p:sp>
    </p:spTree>
    <p:extLst>
      <p:ext uri="{BB962C8B-B14F-4D97-AF65-F5344CB8AC3E}">
        <p14:creationId xmlns:p14="http://schemas.microsoft.com/office/powerpoint/2010/main" val="317631286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47500" lnSpcReduction="20000"/>
          </a:bodyPr>
          <a:lstStyle/>
          <a:p>
            <a:pPr marL="109728" indent="0">
              <a:buNone/>
            </a:pPr>
            <a:r>
              <a:rPr lang="pl-PL" dirty="0"/>
              <a:t>W sytuacji, jeżeli pracownik szkoły dostrzeże, iż rodzic ucznia reaguje w sposób nieadekwatny, agresywny na jego postępy w nauce lub dysfunkcyjne  zachowanie, składa mu groźby, które w ocenie pracownika mogą być spełnione, powinien:</a:t>
            </a:r>
          </a:p>
          <a:p>
            <a:pPr marL="109728" indent="0">
              <a:buNone/>
            </a:pPr>
            <a:r>
              <a:rPr lang="pl-PL" dirty="0"/>
              <a:t> </a:t>
            </a:r>
          </a:p>
          <a:p>
            <a:pPr marL="109728" indent="0">
              <a:buNone/>
            </a:pPr>
            <a:r>
              <a:rPr lang="pl-PL" dirty="0"/>
              <a:t>1. Pod pretekstem pilnej rozmowy z wychowawcą, pedagogiem/psychologiem albo dyrektorem </a:t>
            </a:r>
            <a:r>
              <a:rPr lang="pl-PL" u="sng" dirty="0"/>
              <a:t>zatrzymać rodzica w szkole.</a:t>
            </a:r>
          </a:p>
          <a:p>
            <a:pPr marL="109728" indent="0">
              <a:buNone/>
            </a:pPr>
            <a:r>
              <a:rPr lang="pl-PL" dirty="0" smtClean="0"/>
              <a:t>2</a:t>
            </a:r>
            <a:r>
              <a:rPr lang="pl-PL" dirty="0"/>
              <a:t>. Natychmiast powiadomić o zajściu wychowawcę lub pedagoga szkolnego/psychologa (w razie ich nieobecności -dyrektora szkoły).</a:t>
            </a:r>
          </a:p>
          <a:p>
            <a:pPr marL="109728" indent="0">
              <a:buNone/>
            </a:pPr>
            <a:r>
              <a:rPr lang="pl-PL" dirty="0" smtClean="0"/>
              <a:t>3</a:t>
            </a:r>
            <a:r>
              <a:rPr lang="pl-PL" dirty="0"/>
              <a:t>. Osoba ta powinna na osobności </a:t>
            </a:r>
            <a:r>
              <a:rPr lang="pl-PL" u="sng" dirty="0"/>
              <a:t>podjąć rozmowę z rodzicem, </a:t>
            </a:r>
            <a:r>
              <a:rPr lang="pl-PL" dirty="0"/>
              <a:t>podczas której</a:t>
            </a:r>
            <a:r>
              <a:rPr lang="pl-PL" dirty="0" smtClean="0"/>
              <a:t>:</a:t>
            </a:r>
          </a:p>
          <a:p>
            <a:pPr marL="109728" indent="0">
              <a:buNone/>
            </a:pPr>
            <a:r>
              <a:rPr lang="pl-PL" dirty="0"/>
              <a:t>- wyraża zrozumienie dla zdenerwowania rodzica, wysłuchuje jego racji i stwarza dogodny klimat dla ujścia trudnych emocji,</a:t>
            </a:r>
          </a:p>
          <a:p>
            <a:pPr marL="109728" indent="0">
              <a:buNone/>
            </a:pPr>
            <a:r>
              <a:rPr lang="pl-PL" dirty="0"/>
              <a:t> Jednocześnie stanowczo potępia zasłyszaną reakcję rodzica i wyraża brak akceptacji dla rozwiązań opartych na przemocy</a:t>
            </a:r>
          </a:p>
          <a:p>
            <a:pPr marL="109728" indent="0">
              <a:buNone/>
            </a:pPr>
            <a:r>
              <a:rPr lang="pl-PL" dirty="0"/>
              <a:t>- przedstawia alternatywne akceptowane metody wychowawcze i proponuje w oparciu o nie rozwiązanie trudnej sytuacji,</a:t>
            </a:r>
          </a:p>
          <a:p>
            <a:pPr marL="109728" indent="0">
              <a:buNone/>
            </a:pPr>
            <a:r>
              <a:rPr lang="pl-PL" dirty="0"/>
              <a:t>- przedstawia propozycje wsparcia, jakich w tym zakresie może udzielić szkoła.</a:t>
            </a:r>
          </a:p>
          <a:p>
            <a:pPr marL="109728" indent="0">
              <a:buNone/>
            </a:pPr>
            <a:r>
              <a:rPr lang="pl-PL" dirty="0"/>
              <a:t> </a:t>
            </a:r>
          </a:p>
          <a:p>
            <a:pPr marL="109728" indent="0">
              <a:buNone/>
            </a:pPr>
            <a:r>
              <a:rPr lang="pl-PL" dirty="0"/>
              <a:t>4. W sytuacji powtarzających się zajść wskazujących na stosowanie nieakceptowanych metod wychowawczych opartych na przemocy bądź sygnałów lub sygnałów napływających ze środowiska bądź od samego dziecka dających uzasadnione świadectwo takich praktyk,  dyrektor szkoły w porozumieniu z pedagogiem/psychologiem  powinien powiadomić o tym sąd rodzinny i dla nieletnich.</a:t>
            </a:r>
          </a:p>
          <a:p>
            <a:pPr marL="109728" indent="0">
              <a:buNone/>
            </a:pPr>
            <a:r>
              <a:rPr lang="pl-PL" dirty="0"/>
              <a:t> </a:t>
            </a:r>
          </a:p>
          <a:p>
            <a:pPr marL="109728" indent="0">
              <a:buNone/>
            </a:pPr>
            <a:endParaRPr lang="pl-PL" dirty="0"/>
          </a:p>
          <a:p>
            <a:endParaRPr lang="pl-PL" dirty="0"/>
          </a:p>
        </p:txBody>
      </p:sp>
      <p:sp>
        <p:nvSpPr>
          <p:cNvPr id="3" name="Tytuł 2"/>
          <p:cNvSpPr>
            <a:spLocks noGrp="1"/>
          </p:cNvSpPr>
          <p:nvPr>
            <p:ph type="title"/>
          </p:nvPr>
        </p:nvSpPr>
        <p:spPr/>
        <p:txBody>
          <a:bodyPr>
            <a:normAutofit fontScale="90000"/>
          </a:bodyPr>
          <a:lstStyle/>
          <a:p>
            <a:r>
              <a:rPr lang="pl-PL" dirty="0" smtClean="0">
                <a:effectLst/>
              </a:rPr>
              <a:t> </a:t>
            </a:r>
            <a:br>
              <a:rPr lang="pl-PL" dirty="0" smtClean="0">
                <a:effectLst/>
              </a:rPr>
            </a:br>
            <a:r>
              <a:rPr lang="pl-PL" sz="2700" i="1" dirty="0" smtClean="0">
                <a:solidFill>
                  <a:srgbClr val="00B0F0"/>
                </a:solidFill>
                <a:effectLst/>
              </a:rPr>
              <a:t>PROCEDURA POSTĘPOWANIA W PRZYPADKU, GDY RODZIC STRASZY DZIECKO KARĄ CIELESNĄ.</a:t>
            </a:r>
            <a:r>
              <a:rPr lang="pl-PL" sz="2700" dirty="0" smtClean="0">
                <a:solidFill>
                  <a:srgbClr val="00B0F0"/>
                </a:solidFill>
                <a:effectLst/>
              </a:rPr>
              <a:t/>
            </a:r>
            <a:br>
              <a:rPr lang="pl-PL" sz="2700" dirty="0" smtClean="0">
                <a:solidFill>
                  <a:srgbClr val="00B0F0"/>
                </a:solidFill>
                <a:effectLst/>
              </a:rPr>
            </a:br>
            <a:endParaRPr lang="pl-PL" sz="2700" dirty="0">
              <a:solidFill>
                <a:srgbClr val="00B0F0"/>
              </a:solidFill>
            </a:endParaRPr>
          </a:p>
        </p:txBody>
      </p:sp>
    </p:spTree>
    <p:extLst>
      <p:ext uri="{BB962C8B-B14F-4D97-AF65-F5344CB8AC3E}">
        <p14:creationId xmlns:p14="http://schemas.microsoft.com/office/powerpoint/2010/main" val="224506463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pPr marL="109728" indent="0">
              <a:buNone/>
            </a:pPr>
            <a:r>
              <a:rPr lang="pl-PL" dirty="0"/>
              <a:t>Jeżeli do szkoły docierają informacje ,że uczennica jest w ciąży (może być w ciąży), to:</a:t>
            </a:r>
          </a:p>
          <a:p>
            <a:pPr marL="109728" indent="0">
              <a:buNone/>
            </a:pPr>
            <a:r>
              <a:rPr lang="pl-PL" dirty="0"/>
              <a:t>1. Osoba, która pozyskała taka wiedzę powinna natychmiast powiadomić o tym wychowawcę ,  pedagoga szkolnego/psychologa oraz dyrektora.</a:t>
            </a:r>
          </a:p>
          <a:p>
            <a:pPr marL="109728" indent="0">
              <a:buNone/>
            </a:pPr>
            <a:r>
              <a:rPr lang="pl-PL" dirty="0" smtClean="0"/>
              <a:t>2</a:t>
            </a:r>
            <a:r>
              <a:rPr lang="pl-PL" dirty="0"/>
              <a:t>. Kompetentny pracownik, który ma bliskie relacje z uczennicą, przeprowadza rozmowę podczas której potwierdza zasłyszane informacje.</a:t>
            </a:r>
          </a:p>
          <a:p>
            <a:pPr marL="109728" indent="0">
              <a:buNone/>
            </a:pPr>
            <a:r>
              <a:rPr lang="pl-PL" b="1" i="1" dirty="0" smtClean="0"/>
              <a:t>Podczas </a:t>
            </a:r>
            <a:r>
              <a:rPr lang="pl-PL" b="1" i="1" dirty="0"/>
              <a:t>rozmowy nie wolno oceniać postępowania oraz krytykować postępowania uczennicy. </a:t>
            </a:r>
            <a:endParaRPr lang="pl-PL" dirty="0"/>
          </a:p>
          <a:p>
            <a:r>
              <a:rPr lang="pl-PL" b="1" i="1" dirty="0"/>
              <a:t>Nie należy również odwoływać się do zajść poprzedzających jej stan. Chodzi o to żeby nie wpędzać jej w poczucie winy i w stan, w którym może poczuć się jak w sytuacji beznadziejnej.</a:t>
            </a:r>
            <a:endParaRPr lang="pl-PL" dirty="0"/>
          </a:p>
          <a:p>
            <a:pPr marL="109728" indent="0">
              <a:buNone/>
            </a:pPr>
            <a:r>
              <a:rPr lang="pl-PL" dirty="0" smtClean="0"/>
              <a:t>3</a:t>
            </a:r>
            <a:r>
              <a:rPr lang="pl-PL" dirty="0"/>
              <a:t>. Jeżeli informacje o ciąży potwierdzą się, bezzwłocznie należy wezwać do szkoły rodziców/opiekunów uczennicy i w sprzyjającej atmosferze powiadomić ich o stanie córki.</a:t>
            </a:r>
          </a:p>
          <a:p>
            <a:pPr marL="109728" indent="0">
              <a:buNone/>
            </a:pPr>
            <a:r>
              <a:rPr lang="pl-PL" dirty="0"/>
              <a:t> </a:t>
            </a:r>
          </a:p>
          <a:p>
            <a:endParaRPr lang="pl-PL" dirty="0"/>
          </a:p>
        </p:txBody>
      </p:sp>
      <p:sp>
        <p:nvSpPr>
          <p:cNvPr id="3" name="Tytuł 2"/>
          <p:cNvSpPr>
            <a:spLocks noGrp="1"/>
          </p:cNvSpPr>
          <p:nvPr>
            <p:ph type="title"/>
          </p:nvPr>
        </p:nvSpPr>
        <p:spPr/>
        <p:txBody>
          <a:bodyPr>
            <a:normAutofit/>
          </a:bodyPr>
          <a:lstStyle/>
          <a:p>
            <a:r>
              <a:rPr lang="pl-PL" sz="2400" i="1" dirty="0">
                <a:solidFill>
                  <a:srgbClr val="00B0F0"/>
                </a:solidFill>
                <a:effectLst/>
              </a:rPr>
              <a:t>PROCEDURA POSTĘPOWANIA W PRZYPADKU UZYSKANIA INFORMACJI, ŻE UCZENNICA JEST W CIĄŻY</a:t>
            </a:r>
            <a:endParaRPr lang="pl-PL" sz="2400" dirty="0">
              <a:solidFill>
                <a:srgbClr val="00B0F0"/>
              </a:solidFill>
            </a:endParaRPr>
          </a:p>
        </p:txBody>
      </p:sp>
    </p:spTree>
    <p:extLst>
      <p:ext uri="{BB962C8B-B14F-4D97-AF65-F5344CB8AC3E}">
        <p14:creationId xmlns:p14="http://schemas.microsoft.com/office/powerpoint/2010/main" val="200450819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marL="109728" indent="0">
              <a:buNone/>
            </a:pPr>
            <a:r>
              <a:rPr lang="pl-PL" b="1" i="1" dirty="0"/>
              <a:t>Rozmowę taką należy przeprowadzić niezależnie od deklaracji uczennicy dotyczącej ich stanu wiedzy o jej ciąży.</a:t>
            </a:r>
            <a:endParaRPr lang="pl-PL" dirty="0"/>
          </a:p>
          <a:p>
            <a:pPr marL="109728" indent="0">
              <a:buNone/>
            </a:pPr>
            <a:r>
              <a:rPr lang="pl-PL" dirty="0" smtClean="0"/>
              <a:t>4</a:t>
            </a:r>
            <a:r>
              <a:rPr lang="pl-PL" dirty="0"/>
              <a:t>. Podczas rozmowy należy ustalić;</a:t>
            </a:r>
          </a:p>
          <a:p>
            <a:pPr marL="109728" indent="0">
              <a:buNone/>
            </a:pPr>
            <a:r>
              <a:rPr lang="pl-PL" dirty="0" smtClean="0"/>
              <a:t>* </a:t>
            </a:r>
            <a:r>
              <a:rPr lang="pl-PL" dirty="0"/>
              <a:t>objecie uczennicy opieką lekarską,</a:t>
            </a:r>
          </a:p>
          <a:p>
            <a:pPr marL="109728" indent="0">
              <a:buNone/>
            </a:pPr>
            <a:r>
              <a:rPr lang="pl-PL" dirty="0"/>
              <a:t>*Dalszy sposób realizacji przez nią obowiązku szkolnego/nauki</a:t>
            </a:r>
          </a:p>
          <a:p>
            <a:pPr marL="109728" indent="0">
              <a:buNone/>
            </a:pPr>
            <a:r>
              <a:rPr lang="pl-PL" dirty="0"/>
              <a:t>* plany dotyczące sytuacji jej nowonarodzonego dziecka po rozwiązaniu</a:t>
            </a:r>
          </a:p>
          <a:p>
            <a:pPr marL="624078" indent="-514350">
              <a:buAutoNum type="arabicPeriod" startAt="5"/>
            </a:pPr>
            <a:r>
              <a:rPr lang="pl-PL" dirty="0" smtClean="0"/>
              <a:t>Jeżeli </a:t>
            </a:r>
            <a:r>
              <a:rPr lang="pl-PL" dirty="0"/>
              <a:t>podczas rozmowy zostaną ujawnione fakty, zgodnie z którymi istnieje podejrzenie, że </a:t>
            </a:r>
            <a:r>
              <a:rPr lang="pl-PL" u="sng" dirty="0"/>
              <a:t>ciążą jest wynikiem molestowania, gwałtu, związku kazirodczego lub uczennica nie miała ukończonego 15 roku życia  przed zajściem w nią</a:t>
            </a:r>
            <a:r>
              <a:rPr lang="pl-PL" dirty="0"/>
              <a:t>, dyrektor szkoły powinien  niezwłocznie </a:t>
            </a:r>
            <a:r>
              <a:rPr lang="pl-PL" b="1" dirty="0"/>
              <a:t>powiadomić o zaistniały fakcie organy ścigania, policję lub prokuraturę</a:t>
            </a:r>
            <a:r>
              <a:rPr lang="pl-PL" b="1" dirty="0" smtClean="0"/>
              <a:t>.</a:t>
            </a:r>
          </a:p>
          <a:p>
            <a:pPr marL="624078" indent="-514350">
              <a:buAutoNum type="arabicPeriod" startAt="5"/>
            </a:pPr>
            <a:endParaRPr lang="pl-PL" dirty="0"/>
          </a:p>
          <a:p>
            <a:pPr marL="109728" indent="0">
              <a:buNone/>
            </a:pPr>
            <a:r>
              <a:rPr lang="pl-PL" dirty="0"/>
              <a:t>Podobnie należy postąpić jeżeli uczennica lub rodzice sugerują rozwiązanie oparte o aborcję.</a:t>
            </a:r>
          </a:p>
          <a:p>
            <a:pPr marL="109728" indent="0">
              <a:buNone/>
            </a:pPr>
            <a:r>
              <a:rPr lang="pl-PL" dirty="0"/>
              <a:t> </a:t>
            </a:r>
          </a:p>
          <a:p>
            <a:pPr marL="109728" indent="0">
              <a:buNone/>
            </a:pPr>
            <a:r>
              <a:rPr lang="pl-PL" dirty="0" smtClean="0"/>
              <a:t>6</a:t>
            </a:r>
            <a:r>
              <a:rPr lang="pl-PL" dirty="0"/>
              <a:t>. W sytuacji, w której uczennica jest </a:t>
            </a:r>
            <a:r>
              <a:rPr lang="pl-PL" u="sng" dirty="0"/>
              <a:t>niepełnoletnia, jej związek z ojcem dziecka ma charakter przelotny, a sytuacja rodzinna przyszłej matki jest trudna i nie stwarza odpowiednich warunków, emocjonalnych, socjalnych i materialnych</a:t>
            </a:r>
            <a:r>
              <a:rPr lang="pl-PL" dirty="0"/>
              <a:t>, dyrektor szkoły powinien bezzwłocznie powiadomić o zaistniałych faktach</a:t>
            </a:r>
            <a:r>
              <a:rPr lang="pl-PL" b="1" dirty="0"/>
              <a:t> sąd rodzinny i nieletnich.</a:t>
            </a:r>
            <a:endParaRPr lang="pl-PL" dirty="0"/>
          </a:p>
          <a:p>
            <a:pPr marL="109728" indent="0">
              <a:buNone/>
            </a:pPr>
            <a:r>
              <a:rPr lang="pl-PL" dirty="0"/>
              <a:t> </a:t>
            </a:r>
          </a:p>
          <a:p>
            <a:endParaRPr lang="pl-PL" dirty="0"/>
          </a:p>
        </p:txBody>
      </p:sp>
    </p:spTree>
    <p:extLst>
      <p:ext uri="{BB962C8B-B14F-4D97-AF65-F5344CB8AC3E}">
        <p14:creationId xmlns:p14="http://schemas.microsoft.com/office/powerpoint/2010/main" val="291305382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pPr marL="109728" indent="0">
              <a:buNone/>
            </a:pPr>
            <a:r>
              <a:rPr lang="pl-PL" dirty="0"/>
              <a:t> </a:t>
            </a:r>
          </a:p>
          <a:p>
            <a:pPr marL="109728" indent="0">
              <a:buNone/>
            </a:pPr>
            <a:r>
              <a:rPr lang="pl-PL" dirty="0"/>
              <a:t>Jeżeli do szkoły docierają sygnały świadczące o molestowaniu seksualnym ucznia, to:</a:t>
            </a:r>
          </a:p>
          <a:p>
            <a:pPr marL="109728" indent="0">
              <a:buNone/>
            </a:pPr>
            <a:r>
              <a:rPr lang="pl-PL" dirty="0" smtClean="0"/>
              <a:t>1</a:t>
            </a:r>
            <a:r>
              <a:rPr lang="pl-PL" dirty="0"/>
              <a:t>. Osoba, która otrzymała takie informacje powinna bezzwłocznie powiadomić o swoich przypuszczeniach wychowawcę, pedagoga/psychologa oraz dyrektora szkoły.</a:t>
            </a:r>
          </a:p>
          <a:p>
            <a:pPr marL="109728" indent="0">
              <a:buNone/>
            </a:pPr>
            <a:r>
              <a:rPr lang="pl-PL" dirty="0"/>
              <a:t> </a:t>
            </a:r>
          </a:p>
          <a:p>
            <a:pPr marL="109728" indent="0">
              <a:buNone/>
            </a:pPr>
            <a:r>
              <a:rPr lang="pl-PL" dirty="0"/>
              <a:t>2. Dyrektor bezzwłocznie tworzy dla ucznia </a:t>
            </a:r>
            <a:r>
              <a:rPr lang="pl-PL" b="1" dirty="0"/>
              <a:t>zespół</a:t>
            </a:r>
            <a:r>
              <a:rPr lang="pl-PL" dirty="0"/>
              <a:t>, w skład którego wchodzą </a:t>
            </a:r>
            <a:r>
              <a:rPr lang="pl-PL" dirty="0" smtClean="0"/>
              <a:t> </a:t>
            </a:r>
            <a:r>
              <a:rPr lang="pl-PL" dirty="0"/>
              <a:t>nauczyciele uczący w jego </a:t>
            </a:r>
            <a:r>
              <a:rPr lang="pl-PL" dirty="0" smtClean="0"/>
              <a:t>klasie, wychowawcy  </a:t>
            </a:r>
            <a:r>
              <a:rPr lang="pl-PL" dirty="0"/>
              <a:t>oraz psycholog, pedagog oraz przedstawiciel poradni </a:t>
            </a:r>
            <a:r>
              <a:rPr lang="pl-PL" dirty="0" smtClean="0"/>
              <a:t> </a:t>
            </a:r>
            <a:r>
              <a:rPr lang="pl-PL" dirty="0"/>
              <a:t>psychologiczno- </a:t>
            </a:r>
            <a:r>
              <a:rPr lang="pl-PL" dirty="0" smtClean="0"/>
              <a:t>pedagogicznej  ( </a:t>
            </a:r>
            <a:r>
              <a:rPr lang="pl-PL" dirty="0"/>
              <a:t>jeżeli jest to osoba specjalizująca się w takich przypadkach</a:t>
            </a:r>
            <a:r>
              <a:rPr lang="pl-PL" dirty="0" smtClean="0"/>
              <a:t>)- celem diagnoza sytuacji. </a:t>
            </a:r>
            <a:endParaRPr lang="pl-PL" dirty="0"/>
          </a:p>
          <a:p>
            <a:pPr marL="109728" indent="0">
              <a:buNone/>
            </a:pPr>
            <a:r>
              <a:rPr lang="pl-PL" dirty="0" smtClean="0"/>
              <a:t>3</a:t>
            </a:r>
            <a:r>
              <a:rPr lang="pl-PL" dirty="0"/>
              <a:t>. </a:t>
            </a:r>
            <a:r>
              <a:rPr lang="pl-PL" u="sng" dirty="0"/>
              <a:t>Zespół </a:t>
            </a:r>
            <a:r>
              <a:rPr lang="pl-PL" dirty="0"/>
              <a:t>, na podstawie pozyskanych informacji z; obserwacji dziecka, testów projekcyjnych wykonanych przez psychologa, analizy treści oraz dokumentów prowadzą rozpoznanie mające na celu określenie rzeczywistej sytuacji ucznia</a:t>
            </a:r>
            <a:r>
              <a:rPr lang="pl-PL" dirty="0" smtClean="0"/>
              <a:t>.</a:t>
            </a:r>
            <a:endParaRPr lang="pl-PL" dirty="0"/>
          </a:p>
        </p:txBody>
      </p:sp>
      <p:sp>
        <p:nvSpPr>
          <p:cNvPr id="3" name="Tytuł 2"/>
          <p:cNvSpPr>
            <a:spLocks noGrp="1"/>
          </p:cNvSpPr>
          <p:nvPr>
            <p:ph type="title"/>
          </p:nvPr>
        </p:nvSpPr>
        <p:spPr/>
        <p:txBody>
          <a:bodyPr>
            <a:normAutofit fontScale="90000"/>
          </a:bodyPr>
          <a:lstStyle/>
          <a:p>
            <a:r>
              <a:rPr lang="pl-PL" dirty="0">
                <a:effectLst/>
              </a:rPr>
              <a:t> </a:t>
            </a:r>
            <a:r>
              <a:rPr lang="pl-PL" sz="2700" i="1" dirty="0" smtClean="0">
                <a:solidFill>
                  <a:srgbClr val="00B0F0"/>
                </a:solidFill>
                <a:effectLst/>
              </a:rPr>
              <a:t>PROCEDURA </a:t>
            </a:r>
            <a:r>
              <a:rPr lang="pl-PL" sz="2700" i="1" dirty="0">
                <a:solidFill>
                  <a:srgbClr val="00B0F0"/>
                </a:solidFill>
                <a:effectLst/>
              </a:rPr>
              <a:t>POSTĘPOWANIA W PRZYPADKU </a:t>
            </a:r>
            <a:r>
              <a:rPr lang="pl-PL" sz="2700" i="1" u="sng" dirty="0">
                <a:solidFill>
                  <a:srgbClr val="00B0F0"/>
                </a:solidFill>
                <a:effectLst/>
              </a:rPr>
              <a:t>PODEJRZENIA</a:t>
            </a:r>
            <a:r>
              <a:rPr lang="pl-PL" sz="2700" i="1" dirty="0">
                <a:solidFill>
                  <a:srgbClr val="00B0F0"/>
                </a:solidFill>
                <a:effectLst/>
              </a:rPr>
              <a:t>, ŻE UCZEŃ MOŻE BYĆ MOLESTOWANY SEKSUALNIE.</a:t>
            </a:r>
            <a:endParaRPr lang="pl-PL" sz="2700" dirty="0">
              <a:solidFill>
                <a:srgbClr val="00B0F0"/>
              </a:solidFill>
              <a:effectLst/>
            </a:endParaRPr>
          </a:p>
        </p:txBody>
      </p:sp>
    </p:spTree>
    <p:extLst>
      <p:ext uri="{BB962C8B-B14F-4D97-AF65-F5344CB8AC3E}">
        <p14:creationId xmlns:p14="http://schemas.microsoft.com/office/powerpoint/2010/main" val="109492445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marL="109728" indent="0">
              <a:buNone/>
            </a:pPr>
            <a:r>
              <a:rPr lang="pl-PL" b="1" i="1" dirty="0"/>
              <a:t>Jeżeli to możliwe należy unikać rozmowy wyjaśniającej z uczniem, aby uchylić się do jej powielania w trakcie ewentualnego śledztwa;</a:t>
            </a:r>
            <a:endParaRPr lang="pl-PL" dirty="0"/>
          </a:p>
          <a:p>
            <a:pPr marL="109728" indent="0">
              <a:buNone/>
            </a:pPr>
            <a:r>
              <a:rPr lang="pl-PL" dirty="0" smtClean="0"/>
              <a:t>W </a:t>
            </a:r>
            <a:r>
              <a:rPr lang="pl-PL" dirty="0"/>
              <a:t>sytuacji uprawdopodobnienia napływających sygnałów, należy natychmiast zaprosić na posiedzenie zespołu </a:t>
            </a:r>
            <a:r>
              <a:rPr lang="pl-PL" u="sng" dirty="0"/>
              <a:t>rodzica ucznia</a:t>
            </a:r>
            <a:r>
              <a:rPr lang="pl-PL" dirty="0"/>
              <a:t>, </a:t>
            </a:r>
            <a:r>
              <a:rPr lang="pl-PL" u="sng" dirty="0"/>
              <a:t>co do którego nie ma podejrzeń o dokonywania czynów lubieżnych.</a:t>
            </a:r>
            <a:r>
              <a:rPr lang="pl-PL" dirty="0"/>
              <a:t> W tej sytuacji zespół powinien być okrojony tylko do wychowawcy, psychologa lub pedagoga.</a:t>
            </a:r>
          </a:p>
          <a:p>
            <a:pPr lvl="0"/>
            <a:r>
              <a:rPr lang="pl-PL" dirty="0" smtClean="0"/>
              <a:t>Podjęta</a:t>
            </a:r>
            <a:r>
              <a:rPr lang="pl-PL" u="sng" dirty="0" smtClean="0"/>
              <a:t> </a:t>
            </a:r>
            <a:r>
              <a:rPr lang="pl-PL" u="sng" dirty="0"/>
              <a:t>rozmowa</a:t>
            </a:r>
            <a:r>
              <a:rPr lang="pl-PL" dirty="0"/>
              <a:t> ma na celu:</a:t>
            </a:r>
          </a:p>
          <a:p>
            <a:pPr marL="109728" indent="0">
              <a:buNone/>
            </a:pPr>
            <a:r>
              <a:rPr lang="pl-PL" dirty="0"/>
              <a:t>- przestawienie niepokojących sygnałów</a:t>
            </a:r>
          </a:p>
          <a:p>
            <a:pPr marL="109728" indent="0">
              <a:buNone/>
            </a:pPr>
            <a:r>
              <a:rPr lang="pl-PL" dirty="0"/>
              <a:t>- uwiarygodnienie ich poprzez wymianę informacji z rodzicem</a:t>
            </a:r>
          </a:p>
          <a:p>
            <a:pPr marL="109728" indent="0">
              <a:buNone/>
            </a:pPr>
            <a:r>
              <a:rPr lang="pl-PL" dirty="0"/>
              <a:t>-powiadomienie o możliwości uzyskania wsparcia</a:t>
            </a:r>
          </a:p>
          <a:p>
            <a:r>
              <a:rPr lang="pl-PL" dirty="0"/>
              <a:t>Poinformowanie jakie szkoła musi podjąć kroki</a:t>
            </a:r>
          </a:p>
          <a:p>
            <a:pPr marL="109728" indent="0">
              <a:buNone/>
            </a:pPr>
            <a:r>
              <a:rPr lang="pl-PL" dirty="0"/>
              <a:t> </a:t>
            </a:r>
          </a:p>
          <a:p>
            <a:pPr marL="109728" indent="0">
              <a:buNone/>
            </a:pPr>
            <a:r>
              <a:rPr lang="pl-PL" dirty="0"/>
              <a:t>4. Jednocześnie, niezależnie od przeprowadzonej rozmowy z rodzicem, dyrektor szkoły </a:t>
            </a:r>
            <a:r>
              <a:rPr lang="pl-PL" b="1" dirty="0"/>
              <a:t>powiadamia o spostrzeżeniach zespołu na piśmie sąd rodzinny i nieletnich</a:t>
            </a:r>
            <a:r>
              <a:rPr lang="pl-PL" dirty="0"/>
              <a:t>.</a:t>
            </a:r>
          </a:p>
          <a:p>
            <a:pPr marL="109728" indent="0">
              <a:buNone/>
            </a:pPr>
            <a:r>
              <a:rPr lang="pl-PL" dirty="0" smtClean="0"/>
              <a:t>5</a:t>
            </a:r>
            <a:r>
              <a:rPr lang="pl-PL" dirty="0"/>
              <a:t>. Jeżeli w trakcie rozmowy z rodzicem okazuje się, ze wie on o precedensie lub  o całe zdarzenie obwinia dziecko, dyrektor szkoły natychmiast powiadamia organy ścigania; policję lub prokuraturę</a:t>
            </a:r>
            <a:r>
              <a:rPr lang="pl-PL" dirty="0" smtClean="0"/>
              <a:t>.</a:t>
            </a:r>
            <a:r>
              <a:rPr lang="pl-PL" dirty="0"/>
              <a:t> </a:t>
            </a:r>
          </a:p>
        </p:txBody>
      </p:sp>
    </p:spTree>
    <p:extLst>
      <p:ext uri="{BB962C8B-B14F-4D97-AF65-F5344CB8AC3E}">
        <p14:creationId xmlns:p14="http://schemas.microsoft.com/office/powerpoint/2010/main" val="67762508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40000" lnSpcReduction="20000"/>
          </a:bodyPr>
          <a:lstStyle/>
          <a:p>
            <a:r>
              <a:rPr lang="pl-PL" dirty="0"/>
              <a:t>Dziecko, które doświadcza molestowania najczęściej ma bardzo duże poczucie winny z tym związane.</a:t>
            </a:r>
          </a:p>
          <a:p>
            <a:pPr marL="109728" indent="0">
              <a:buNone/>
            </a:pPr>
            <a:r>
              <a:rPr lang="pl-PL" dirty="0"/>
              <a:t> </a:t>
            </a:r>
          </a:p>
          <a:p>
            <a:pPr marL="109728" indent="0">
              <a:buNone/>
            </a:pPr>
            <a:r>
              <a:rPr lang="pl-PL" b="1" dirty="0" smtClean="0"/>
              <a:t>1 Osoba</a:t>
            </a:r>
            <a:r>
              <a:rPr lang="pl-PL" b="1" dirty="0"/>
              <a:t>,</a:t>
            </a:r>
            <a:r>
              <a:rPr lang="pl-PL" dirty="0"/>
              <a:t> której zaufa i do której zwróci się z tą informacją musi być niezwykle delikatna i powinna przekazać dziecku następujące informacje:</a:t>
            </a:r>
          </a:p>
          <a:p>
            <a:pPr marL="109728" indent="0">
              <a:buNone/>
            </a:pPr>
            <a:r>
              <a:rPr lang="pl-PL" dirty="0"/>
              <a:t> </a:t>
            </a:r>
          </a:p>
          <a:p>
            <a:pPr lvl="0"/>
            <a:r>
              <a:rPr lang="pl-PL" dirty="0"/>
              <a:t>,,, TO NIE TWOJA WINA’’- </a:t>
            </a:r>
          </a:p>
          <a:p>
            <a:pPr lvl="0"/>
            <a:r>
              <a:rPr lang="pl-PL" dirty="0"/>
              <a:t>,, NIE TYLKO TOBIE PRZYDAŻYŁA SIĘ TAKA SYTUACJA’’</a:t>
            </a:r>
          </a:p>
          <a:p>
            <a:pPr lvl="0"/>
            <a:r>
              <a:rPr lang="pl-PL" dirty="0"/>
              <a:t>,, POSTRAM CI SIĘ POMÓC, NIE MOGĘ JEDNAK TEJ INFORMACJI ZATRZYMAĆ DLA SIEBIE’’ ( zatrzymanie informacji dla siebie jest czynem karalnym</a:t>
            </a:r>
            <a:r>
              <a:rPr lang="pl-PL" dirty="0" smtClean="0"/>
              <a:t>).</a:t>
            </a:r>
          </a:p>
          <a:p>
            <a:pPr lvl="0"/>
            <a:r>
              <a:rPr lang="pl-PL" dirty="0"/>
              <a:t>2. Powinna niezwłocznie powiadomić o odbytej rozmowie psychologa/ pedagoga, wychowawcę klasy oraz dyrektora szkoły.</a:t>
            </a:r>
          </a:p>
          <a:p>
            <a:pPr lvl="0"/>
            <a:r>
              <a:rPr lang="pl-PL" dirty="0"/>
              <a:t> </a:t>
            </a:r>
          </a:p>
          <a:p>
            <a:pPr lvl="0"/>
            <a:r>
              <a:rPr lang="pl-PL" dirty="0"/>
              <a:t>3. Dyrektor szkoły tworzy zespół dla ucznia ( skład: osoba, której uczeń zaufał- jako łącznik ucznia z zespołem,  wychowawca, nauczyciele uczący ucznia, pedagog i psycholog).</a:t>
            </a:r>
          </a:p>
          <a:p>
            <a:pPr lvl="0"/>
            <a:endParaRPr lang="pl-PL" dirty="0"/>
          </a:p>
          <a:p>
            <a:pPr lvl="0"/>
            <a:r>
              <a:rPr lang="pl-PL" dirty="0"/>
              <a:t>Dalsze kroki są ściśle uzależnione od informacji przekazanych przez ucznia:</a:t>
            </a:r>
          </a:p>
          <a:p>
            <a:pPr lvl="0"/>
            <a:r>
              <a:rPr lang="pl-PL" dirty="0"/>
              <a:t> </a:t>
            </a:r>
          </a:p>
          <a:p>
            <a:pPr lvl="0"/>
            <a:r>
              <a:rPr lang="pl-PL" dirty="0"/>
              <a:t>Jeżeli uczeń ujawnia, że sprawcami molestowania są obydwoje rodzice lub wiedzieli oni o procederze i nie podejmowali w związku z tym żadnych czynności mających mu zapobiec bezzwłocznie należy powiadomić policję lub prokuraturę,</a:t>
            </a:r>
          </a:p>
          <a:p>
            <a:pPr lvl="0"/>
            <a:r>
              <a:rPr lang="pl-PL" dirty="0"/>
              <a:t> </a:t>
            </a:r>
          </a:p>
          <a:p>
            <a:pPr lvl="0"/>
            <a:r>
              <a:rPr lang="pl-PL" dirty="0"/>
              <a:t>Jeżeli sprawcą jest osoba dalsza lub tylko jeden rodzic należy wezwać do szkoły opiekuna pozostającego poza podejrzeniem, powiadomić go o zaistniałej sytuacji oraz podjętych w związku z tym środkach zaradczych.</a:t>
            </a:r>
          </a:p>
          <a:p>
            <a:pPr lvl="0"/>
            <a:r>
              <a:rPr lang="pl-PL" dirty="0"/>
              <a:t>Jednocześnie należy powiadomić organy ścigania.</a:t>
            </a:r>
          </a:p>
          <a:p>
            <a:pPr lvl="0"/>
            <a:endParaRPr lang="pl-PL" dirty="0"/>
          </a:p>
          <a:p>
            <a:pPr marL="109728" indent="0">
              <a:buNone/>
            </a:pPr>
            <a:r>
              <a:rPr lang="pl-PL" dirty="0"/>
              <a:t> </a:t>
            </a:r>
          </a:p>
        </p:txBody>
      </p:sp>
      <p:sp>
        <p:nvSpPr>
          <p:cNvPr id="3" name="Tytuł 2"/>
          <p:cNvSpPr>
            <a:spLocks noGrp="1"/>
          </p:cNvSpPr>
          <p:nvPr>
            <p:ph type="title"/>
          </p:nvPr>
        </p:nvSpPr>
        <p:spPr/>
        <p:txBody>
          <a:bodyPr>
            <a:normAutofit/>
          </a:bodyPr>
          <a:lstStyle/>
          <a:p>
            <a:r>
              <a:rPr lang="pl-PL" sz="2400" i="1" dirty="0">
                <a:solidFill>
                  <a:srgbClr val="00B0F0"/>
                </a:solidFill>
                <a:effectLst/>
              </a:rPr>
              <a:t>PROCEDURA POSTĘPOWANIA W PRZYPADKU, GDY </a:t>
            </a:r>
            <a:r>
              <a:rPr lang="pl-PL" sz="2400" i="1" u="sng" dirty="0">
                <a:solidFill>
                  <a:srgbClr val="00B0F0"/>
                </a:solidFill>
                <a:effectLst/>
              </a:rPr>
              <a:t>UCZEŃ SAM ZGŁASZA, ŻE JEST MOLESTOWANY</a:t>
            </a:r>
            <a:endParaRPr lang="pl-PL" sz="2400" dirty="0">
              <a:solidFill>
                <a:srgbClr val="00B0F0"/>
              </a:solidFill>
            </a:endParaRPr>
          </a:p>
        </p:txBody>
      </p:sp>
    </p:spTree>
    <p:extLst>
      <p:ext uri="{BB962C8B-B14F-4D97-AF65-F5344CB8AC3E}">
        <p14:creationId xmlns:p14="http://schemas.microsoft.com/office/powerpoint/2010/main" val="283614843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a:bodyPr>
          <a:lstStyle/>
          <a:p>
            <a:pPr marL="109728" indent="0">
              <a:buNone/>
            </a:pPr>
            <a:r>
              <a:rPr lang="pl-PL" i="1" u="sng" dirty="0"/>
              <a:t>Podstawa prawna:</a:t>
            </a:r>
            <a:endParaRPr lang="pl-PL" u="sng" dirty="0"/>
          </a:p>
          <a:p>
            <a:r>
              <a:rPr lang="pl-PL" sz="2200" i="1" dirty="0"/>
              <a:t>Ustawa o systemie oświaty z dnia 7 września 1991r.  </a:t>
            </a:r>
            <a:r>
              <a:rPr lang="de-DE" sz="2200" i="1" dirty="0"/>
              <a:t>- Art. 43.3 ( Dz. U. 1996r. </a:t>
            </a:r>
            <a:r>
              <a:rPr lang="pl-PL" sz="2200" i="1" dirty="0"/>
              <a:t>Nr 67, poz. 329)</a:t>
            </a:r>
            <a:endParaRPr lang="pl-PL" sz="2200" dirty="0"/>
          </a:p>
          <a:p>
            <a:r>
              <a:rPr lang="pl-PL" sz="2200" i="1" dirty="0"/>
              <a:t>Karta Nauczyciela z dnia 26 stycznia 1982r. /z późniejszymi zmianami/( Dz. U. 1997r. Nr 56, poz. 357)</a:t>
            </a:r>
            <a:endParaRPr lang="pl-PL" sz="2200" dirty="0"/>
          </a:p>
          <a:p>
            <a:r>
              <a:rPr lang="pl-PL" sz="2200" i="1" dirty="0"/>
              <a:t>Rozporządzenie MEN z dnia 22 stycznia1998r. w sprawie komisji      dyscyplinarnych dla nauczycieli i trybu postępowania dyscyplinarnego  ( Dz. U. 1998r. Nr 15, poz. 64)</a:t>
            </a:r>
            <a:r>
              <a:rPr lang="pl-PL" sz="2200" dirty="0"/>
              <a:t> </a:t>
            </a:r>
          </a:p>
          <a:p>
            <a:endParaRPr lang="pl-PL" dirty="0"/>
          </a:p>
        </p:txBody>
      </p:sp>
      <p:sp>
        <p:nvSpPr>
          <p:cNvPr id="3" name="Tytuł 2"/>
          <p:cNvSpPr>
            <a:spLocks noGrp="1"/>
          </p:cNvSpPr>
          <p:nvPr>
            <p:ph type="title"/>
          </p:nvPr>
        </p:nvSpPr>
        <p:spPr/>
        <p:txBody>
          <a:bodyPr>
            <a:normAutofit fontScale="90000"/>
          </a:bodyPr>
          <a:lstStyle/>
          <a:p>
            <a:r>
              <a:rPr lang="pl-PL" sz="2700" i="1" dirty="0" smtClean="0">
                <a:effectLst/>
              </a:rPr>
              <a:t/>
            </a:r>
            <a:br>
              <a:rPr lang="pl-PL" sz="2700" i="1" dirty="0" smtClean="0">
                <a:effectLst/>
              </a:rPr>
            </a:br>
            <a:r>
              <a:rPr lang="pl-PL" sz="2700" i="1" dirty="0" smtClean="0">
                <a:solidFill>
                  <a:srgbClr val="00B0F0"/>
                </a:solidFill>
                <a:effectLst/>
              </a:rPr>
              <a:t>PROCEDURY </a:t>
            </a:r>
            <a:r>
              <a:rPr lang="pl-PL" sz="2700" i="1" dirty="0">
                <a:solidFill>
                  <a:srgbClr val="00B0F0"/>
                </a:solidFill>
                <a:effectLst/>
              </a:rPr>
              <a:t>POSTĘPOWANIA W PRZYPADKU NARUSZENIA GODNOŚCI UCZNIA</a:t>
            </a:r>
            <a:r>
              <a:rPr lang="pl-PL" dirty="0">
                <a:solidFill>
                  <a:srgbClr val="00B0F0"/>
                </a:solidFill>
                <a:effectLst/>
              </a:rPr>
              <a:t/>
            </a:r>
            <a:br>
              <a:rPr lang="pl-PL" dirty="0">
                <a:solidFill>
                  <a:srgbClr val="00B0F0"/>
                </a:solidFill>
                <a:effectLst/>
              </a:rPr>
            </a:br>
            <a:endParaRPr lang="pl-PL" dirty="0">
              <a:solidFill>
                <a:srgbClr val="00B0F0"/>
              </a:solidFill>
            </a:endParaRPr>
          </a:p>
        </p:txBody>
      </p:sp>
    </p:spTree>
    <p:extLst>
      <p:ext uri="{BB962C8B-B14F-4D97-AF65-F5344CB8AC3E}">
        <p14:creationId xmlns:p14="http://schemas.microsoft.com/office/powerpoint/2010/main" val="261947401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47500" lnSpcReduction="20000"/>
          </a:bodyPr>
          <a:lstStyle/>
          <a:p>
            <a:pPr marL="109728" indent="0">
              <a:buNone/>
            </a:pPr>
            <a:r>
              <a:rPr lang="pl-PL" dirty="0"/>
              <a:t>1.   W przypadku uchybienia przez nauczyciela obowiązków wynikających z art. 6    Ustawy Karta Nauczyciela, a w rezultacie naruszenia godności osobistej ucznia, </a:t>
            </a:r>
            <a:r>
              <a:rPr lang="pl-PL" u="sng" dirty="0"/>
              <a:t>prowadzi się wewnątrzszkolne postępowanie wyjaśniające.</a:t>
            </a:r>
          </a:p>
          <a:p>
            <a:pPr marL="109728" indent="0">
              <a:buNone/>
            </a:pPr>
            <a:r>
              <a:rPr lang="pl-PL" dirty="0"/>
              <a:t>1.1.    Dyrektor szkoły zapoznaje się z okolicznościami zdarzenia, prowadzi rozmowę wyjaśniającą  z nauczycielem, uczniem, rodzicem (prawnym opiekunem).</a:t>
            </a:r>
          </a:p>
          <a:p>
            <a:pPr marL="109728" indent="0">
              <a:buNone/>
            </a:pPr>
            <a:r>
              <a:rPr lang="pl-PL" dirty="0"/>
              <a:t>1.2.   Włącza w rozmowę wyjaśniającą wicedyrektora, </a:t>
            </a:r>
            <a:r>
              <a:rPr lang="pl-PL" dirty="0" smtClean="0"/>
              <a:t>pedagoga/</a:t>
            </a:r>
            <a:r>
              <a:rPr lang="pl-PL" sz="2600" dirty="0" smtClean="0"/>
              <a:t>psychologa</a:t>
            </a:r>
            <a:r>
              <a:rPr lang="pl-PL" dirty="0" smtClean="0"/>
              <a:t> </a:t>
            </a:r>
            <a:r>
              <a:rPr lang="pl-PL" dirty="0"/>
              <a:t>szkolnego  i wychowawcę klasy.</a:t>
            </a:r>
          </a:p>
          <a:p>
            <a:pPr marL="109728" indent="0">
              <a:buNone/>
            </a:pPr>
            <a:r>
              <a:rPr lang="pl-PL" dirty="0"/>
              <a:t>1.3.   Po ustaleniu stanu faktycznego i stwierdzeniu, że nastąpiło naruszenie godności osobistej ucznia, dyrektor ma prawo zastosować wobec nauczyciela konsekwencje w postaci;</a:t>
            </a:r>
          </a:p>
          <a:p>
            <a:pPr lvl="0"/>
            <a:r>
              <a:rPr lang="pl-PL" dirty="0"/>
              <a:t>upomnienia ustnego /przy pierwszym zdarzeniu/,</a:t>
            </a:r>
          </a:p>
          <a:p>
            <a:pPr lvl="0"/>
            <a:r>
              <a:rPr lang="pl-PL" dirty="0"/>
              <a:t>upomnienia pisemnego /przy powtórnym zdarzeniu/.</a:t>
            </a:r>
          </a:p>
          <a:p>
            <a:pPr marL="109728" indent="0">
              <a:buNone/>
            </a:pPr>
            <a:r>
              <a:rPr lang="pl-PL" dirty="0"/>
              <a:t>1.4.   Po czynnościach wyjaśniających stwierdzających, że nie nastąpiło naruszenie godności osobistej ucznia, postępowanie zostaje zakończone, o czym zostają poinformowani zainteresowani. </a:t>
            </a:r>
            <a:endParaRPr lang="pl-PL" dirty="0" smtClean="0"/>
          </a:p>
          <a:p>
            <a:r>
              <a:rPr lang="pl-PL" dirty="0" smtClean="0"/>
              <a:t>Uczeń </a:t>
            </a:r>
            <a:r>
              <a:rPr lang="pl-PL" dirty="0"/>
              <a:t>ma obowiązek przeprosić nauczyciela w sytuacji bezpodstawnego oskarżenia</a:t>
            </a:r>
            <a:r>
              <a:rPr lang="pl-PL" dirty="0" smtClean="0"/>
              <a:t>.</a:t>
            </a:r>
          </a:p>
          <a:p>
            <a:r>
              <a:rPr lang="pl-PL" dirty="0"/>
              <a:t>1.5.   Wszystkie czynności dokumentowane są protokołem, który składa się z wyjaśnień uczestników postępowania.</a:t>
            </a:r>
          </a:p>
          <a:p>
            <a:r>
              <a:rPr lang="pl-PL" dirty="0"/>
              <a:t>2.  Jeżeli powyższa procedura potwierdza powtarzające się  naruszenie godności osobistej ucznia, po dwukrotnym upomnieniu danego nauczyciela, przy kolejnym zdarzeniu dyrektor szkoły może skierować stosowne zawiadomienie do komisji dyscyplinarnej.</a:t>
            </a:r>
          </a:p>
          <a:p>
            <a:r>
              <a:rPr lang="pl-PL" dirty="0"/>
              <a:t>W przypadku ewidentnego naruszenia godności osobistej ucznia, niezwłocznie wszczyna się procedurę postępowania zgodnego z przepisami powszechnie obowiązującymi bez prowadzenia wyżej przedstawionego postępowania.</a:t>
            </a:r>
          </a:p>
          <a:p>
            <a:endParaRPr lang="pl-PL" dirty="0"/>
          </a:p>
          <a:p>
            <a:endParaRPr lang="pl-PL" dirty="0"/>
          </a:p>
        </p:txBody>
      </p:sp>
    </p:spTree>
    <p:extLst>
      <p:ext uri="{BB962C8B-B14F-4D97-AF65-F5344CB8AC3E}">
        <p14:creationId xmlns:p14="http://schemas.microsoft.com/office/powerpoint/2010/main" val="291653467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marL="109728" indent="0">
              <a:buNone/>
            </a:pPr>
            <a:r>
              <a:rPr lang="pl-PL" dirty="0"/>
              <a:t>1. </a:t>
            </a:r>
            <a:r>
              <a:rPr lang="pl-PL" u="sng" dirty="0"/>
              <a:t> Nauczyciel – wychowawca ma obowiązek przeprowadzenia diagnozy sytuacji szkolnej i rodzinnej </a:t>
            </a:r>
            <a:r>
              <a:rPr lang="pl-PL" dirty="0"/>
              <a:t>uczniów na początku roku szkolnego. </a:t>
            </a:r>
          </a:p>
          <a:p>
            <a:pPr marL="109728" indent="0">
              <a:buNone/>
            </a:pPr>
            <a:r>
              <a:rPr lang="pl-PL" dirty="0"/>
              <a:t>2.  Nauczyciel – wychowawca podejmuje działania wychowawcze zmierzające do eliminacji trudności i rozwiązania problemów szkolnych ucznia. </a:t>
            </a:r>
          </a:p>
          <a:p>
            <a:pPr marL="109728" indent="0">
              <a:buNone/>
            </a:pPr>
            <a:r>
              <a:rPr lang="pl-PL" dirty="0"/>
              <a:t>3.  Nauczyciel – wychowawca informuje rodzica  o istniejących trudnościach  i zapoznaje go ze swoim planem działań, jednocześnie zobowiązuje rodzica do rzetelnej współpracy</a:t>
            </a:r>
            <a:r>
              <a:rPr lang="pl-PL" dirty="0" smtClean="0"/>
              <a:t>.</a:t>
            </a:r>
          </a:p>
          <a:p>
            <a:pPr marL="109728" indent="0">
              <a:buNone/>
            </a:pPr>
            <a:r>
              <a:rPr lang="pl-PL" dirty="0"/>
              <a:t>4.   W przypadku utrzymujących się trudności wychowawczych z uczniem nauczyciel inicjuje spotkania z członkami zespołu wychowawczego celem uzyskania pomocy  i wsparcia w przezwyciężaniu problemów wychowawczych. </a:t>
            </a:r>
          </a:p>
          <a:p>
            <a:pPr marL="109728" indent="0">
              <a:buNone/>
            </a:pPr>
            <a:r>
              <a:rPr lang="pl-PL" dirty="0"/>
              <a:t>5.  Nauczyciel we współpracy z zespołem wychowawczym opracowuje plan naprawczy w celu przezwyciężenia trudności ucznia. </a:t>
            </a:r>
          </a:p>
          <a:p>
            <a:pPr marL="109728" indent="0">
              <a:buNone/>
            </a:pPr>
            <a:r>
              <a:rPr lang="pl-PL" dirty="0"/>
              <a:t>Nauczyciel – wychowawca zobowiązany jest do koordynowania działań naprawczych w stosunku do swojego wychowanka.</a:t>
            </a:r>
          </a:p>
          <a:p>
            <a:pPr marL="109728" indent="0">
              <a:buNone/>
            </a:pPr>
            <a:r>
              <a:rPr lang="pl-PL" dirty="0"/>
              <a:t>Na kolejnym posiedzeniu zespołu wychowawczego nauczyciel wychowawca dokonuje ewaluacji wdrożonych działań naprawczych.</a:t>
            </a:r>
          </a:p>
          <a:p>
            <a:pPr marL="109728" indent="0">
              <a:buNone/>
            </a:pPr>
            <a:endParaRPr lang="pl-PL" dirty="0"/>
          </a:p>
          <a:p>
            <a:endParaRPr lang="pl-PL" dirty="0"/>
          </a:p>
        </p:txBody>
      </p:sp>
      <p:sp>
        <p:nvSpPr>
          <p:cNvPr id="3" name="Tytuł 2"/>
          <p:cNvSpPr>
            <a:spLocks noGrp="1"/>
          </p:cNvSpPr>
          <p:nvPr>
            <p:ph type="title"/>
          </p:nvPr>
        </p:nvSpPr>
        <p:spPr>
          <a:xfrm>
            <a:off x="323528" y="260648"/>
            <a:ext cx="8229600" cy="1143000"/>
          </a:xfrm>
        </p:spPr>
        <p:txBody>
          <a:bodyPr>
            <a:normAutofit fontScale="90000"/>
          </a:bodyPr>
          <a:lstStyle/>
          <a:p>
            <a:r>
              <a:rPr lang="pl-PL" sz="2700" i="1" dirty="0" smtClean="0">
                <a:solidFill>
                  <a:srgbClr val="00B0F0"/>
                </a:solidFill>
                <a:effectLst/>
              </a:rPr>
              <a:t/>
            </a:r>
            <a:br>
              <a:rPr lang="pl-PL" sz="2700" i="1" dirty="0" smtClean="0">
                <a:solidFill>
                  <a:srgbClr val="00B0F0"/>
                </a:solidFill>
                <a:effectLst/>
              </a:rPr>
            </a:br>
            <a:r>
              <a:rPr lang="pl-PL" sz="2700" i="1" dirty="0" smtClean="0">
                <a:solidFill>
                  <a:srgbClr val="00B0F0"/>
                </a:solidFill>
                <a:effectLst/>
              </a:rPr>
              <a:t>PROCEDURA </a:t>
            </a:r>
            <a:r>
              <a:rPr lang="pl-PL" sz="2700" i="1" dirty="0">
                <a:solidFill>
                  <a:srgbClr val="00B0F0"/>
                </a:solidFill>
                <a:effectLst/>
              </a:rPr>
              <a:t>POSTĘPOWANIA NAUCZYCIELA  WYCHOWAWCY Z UCZNIEM SPRAWIAJĄCYM TRUDNOŚCI WYCHOWAWCZE</a:t>
            </a:r>
            <a:r>
              <a:rPr lang="pl-PL" dirty="0">
                <a:solidFill>
                  <a:srgbClr val="00B0F0"/>
                </a:solidFill>
                <a:effectLst/>
              </a:rPr>
              <a:t/>
            </a:r>
            <a:br>
              <a:rPr lang="pl-PL" dirty="0">
                <a:solidFill>
                  <a:srgbClr val="00B0F0"/>
                </a:solidFill>
                <a:effectLst/>
              </a:rPr>
            </a:br>
            <a:endParaRPr lang="pl-PL" dirty="0">
              <a:solidFill>
                <a:srgbClr val="00B0F0"/>
              </a:solidFill>
            </a:endParaRPr>
          </a:p>
        </p:txBody>
      </p:sp>
    </p:spTree>
    <p:extLst>
      <p:ext uri="{BB962C8B-B14F-4D97-AF65-F5344CB8AC3E}">
        <p14:creationId xmlns:p14="http://schemas.microsoft.com/office/powerpoint/2010/main" val="406680300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47500" lnSpcReduction="20000"/>
          </a:bodyPr>
          <a:lstStyle/>
          <a:p>
            <a:pPr marL="109728" lvl="0" indent="0">
              <a:buNone/>
            </a:pPr>
            <a:r>
              <a:rPr lang="pl-PL" dirty="0" smtClean="0"/>
              <a:t>1.Na </a:t>
            </a:r>
            <a:r>
              <a:rPr lang="pl-PL" dirty="0"/>
              <a:t>początku roku szkolnego nauczyciel – wychowawca </a:t>
            </a:r>
            <a:r>
              <a:rPr lang="pl-PL" u="sng" dirty="0"/>
              <a:t>rozpoznaje sytuację środowiskową ucznia </a:t>
            </a:r>
            <a:r>
              <a:rPr lang="pl-PL" dirty="0"/>
              <a:t>na podstawie analizy dokumentacji, rozmów z rodzicami, uczniem, planuje wywiad w miejscu zamieszkania.</a:t>
            </a:r>
          </a:p>
          <a:p>
            <a:pPr marL="109728" lvl="0" indent="0">
              <a:buNone/>
            </a:pPr>
            <a:r>
              <a:rPr lang="pl-PL" dirty="0" smtClean="0"/>
              <a:t>2. Nauczyciel </a:t>
            </a:r>
            <a:r>
              <a:rPr lang="pl-PL" dirty="0"/>
              <a:t>– wychowawca wraz z pedagogiem, psychologiem dokonuje </a:t>
            </a:r>
            <a:r>
              <a:rPr lang="pl-PL" u="sng" dirty="0"/>
              <a:t>wywiadu środowiskowego </a:t>
            </a:r>
            <a:r>
              <a:rPr lang="pl-PL" dirty="0"/>
              <a:t>w miejscu zamieszkania ucznia, a wszelkie zebrane informacje umieszcza w arkuszu wywiadu.</a:t>
            </a:r>
          </a:p>
          <a:p>
            <a:pPr marL="109728" lvl="0" indent="0">
              <a:buNone/>
            </a:pPr>
            <a:r>
              <a:rPr lang="pl-PL" dirty="0" smtClean="0"/>
              <a:t>3.Wymiana </a:t>
            </a:r>
            <a:r>
              <a:rPr lang="pl-PL" dirty="0"/>
              <a:t>informacji na temat poszczególnych uczniów zachodzi między współdziałającymi osobami zatrudnionymi w szkole: Dyrektorem  Szkoły, wychowawcami, pedagogiem , psychologiem szkolnym, nauczycielami, wychowawcami świetlicy, internatu, pielęgniarką </a:t>
            </a:r>
            <a:r>
              <a:rPr lang="pl-PL" dirty="0" smtClean="0"/>
              <a:t>szkolną w czasie rozmów indywidualnych, zespołów IPET i wychowawczych. </a:t>
            </a:r>
          </a:p>
          <a:p>
            <a:pPr marL="109728" lvl="0" indent="0">
              <a:buNone/>
            </a:pPr>
            <a:r>
              <a:rPr lang="pl-PL" dirty="0"/>
              <a:t>4.   Na wniosek pedagoga szkolnego informację uzupełniają osoby zatrudnione poza szkołą, tj.: pracownicy Miejskiego Ośrodka Pomocy Społecznej, dzielnicowi,  kuratorzy sądowi, osoby z najbliższej rodziny.</a:t>
            </a:r>
          </a:p>
          <a:p>
            <a:pPr marL="109728" lvl="0" indent="0">
              <a:buNone/>
            </a:pPr>
            <a:r>
              <a:rPr lang="pl-PL" dirty="0"/>
              <a:t>5.   Wizyta domowa może przybierać charakter poradnictwa wychowawczego lub interwencyjnego.</a:t>
            </a:r>
          </a:p>
          <a:p>
            <a:pPr marL="109728" lvl="0" indent="0">
              <a:buNone/>
            </a:pPr>
            <a:r>
              <a:rPr lang="pl-PL" dirty="0"/>
              <a:t>6.   W sytuacjach wyjątkowych pedagog szkolny może korzystać  z asysty funkcjonariusza KPP, SM, MOPS, oraz kuratora sądowego.</a:t>
            </a:r>
          </a:p>
          <a:p>
            <a:pPr marL="109728" lvl="0" indent="0">
              <a:buNone/>
            </a:pPr>
            <a:r>
              <a:rPr lang="pl-PL" dirty="0"/>
              <a:t>7.  W uzasadnionych przypadkach pedagog szkolny wnioskuje  o kierowanie spraw uczniów z rodzin zaniedbanych środowiskowo do Sądu Rejonowego – Wydział Rodzinny i Nieletnich.</a:t>
            </a:r>
          </a:p>
          <a:p>
            <a:pPr marL="109728" lvl="0" indent="0">
              <a:buNone/>
            </a:pPr>
            <a:r>
              <a:rPr lang="pl-PL" dirty="0"/>
              <a:t>8.   W przypadku uczniów osieroconych i opuszczonych pedagog szkolny wnioskuje o skierowanie ich do placówek opieki całkowitej.</a:t>
            </a:r>
          </a:p>
          <a:p>
            <a:pPr marL="109728" lvl="0" indent="0">
              <a:buNone/>
            </a:pPr>
            <a:r>
              <a:rPr lang="pl-PL" dirty="0"/>
              <a:t> </a:t>
            </a:r>
          </a:p>
          <a:p>
            <a:pPr marL="109728" lvl="0" indent="0">
              <a:buNone/>
            </a:pPr>
            <a:endParaRPr lang="pl-PL" dirty="0"/>
          </a:p>
          <a:p>
            <a:endParaRPr lang="pl-PL" dirty="0"/>
          </a:p>
        </p:txBody>
      </p:sp>
      <p:sp>
        <p:nvSpPr>
          <p:cNvPr id="3" name="Tytuł 2"/>
          <p:cNvSpPr>
            <a:spLocks noGrp="1"/>
          </p:cNvSpPr>
          <p:nvPr>
            <p:ph type="title"/>
          </p:nvPr>
        </p:nvSpPr>
        <p:spPr/>
        <p:txBody>
          <a:bodyPr>
            <a:normAutofit fontScale="90000"/>
          </a:bodyPr>
          <a:lstStyle/>
          <a:p>
            <a:r>
              <a:rPr lang="pl-PL" dirty="0">
                <a:effectLst/>
              </a:rPr>
              <a:t> </a:t>
            </a:r>
            <a:br>
              <a:rPr lang="pl-PL" dirty="0">
                <a:effectLst/>
              </a:rPr>
            </a:br>
            <a:r>
              <a:rPr lang="pl-PL" sz="3100" i="1" dirty="0">
                <a:solidFill>
                  <a:srgbClr val="00B0F0"/>
                </a:solidFill>
                <a:effectLst/>
              </a:rPr>
              <a:t>PROCEDURA ROZPOZNAWANIA ŚRODOWISKA UCZNIA</a:t>
            </a:r>
            <a:r>
              <a:rPr lang="pl-PL" sz="3100" dirty="0">
                <a:solidFill>
                  <a:srgbClr val="00B0F0"/>
                </a:solidFill>
                <a:effectLst/>
              </a:rPr>
              <a:t/>
            </a:r>
            <a:br>
              <a:rPr lang="pl-PL" sz="3100" dirty="0">
                <a:solidFill>
                  <a:srgbClr val="00B0F0"/>
                </a:solidFill>
                <a:effectLst/>
              </a:rPr>
            </a:br>
            <a:endParaRPr lang="pl-PL" sz="3100" dirty="0">
              <a:solidFill>
                <a:srgbClr val="00B0F0"/>
              </a:solidFill>
            </a:endParaRPr>
          </a:p>
        </p:txBody>
      </p:sp>
    </p:spTree>
    <p:extLst>
      <p:ext uri="{BB962C8B-B14F-4D97-AF65-F5344CB8AC3E}">
        <p14:creationId xmlns:p14="http://schemas.microsoft.com/office/powerpoint/2010/main" val="419834186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lvl="0" fontAlgn="base"/>
            <a:r>
              <a:rPr lang="pl-PL" sz="2800" dirty="0"/>
              <a:t>Poinformowanie przez wychowawcę do 30 września każdego roku uczniów     i rodziców/prawnych opiekunów o tym, że:  </a:t>
            </a:r>
            <a:endParaRPr lang="pl-PL" sz="2800" i="1" dirty="0"/>
          </a:p>
          <a:p>
            <a:pPr lvl="1" fontAlgn="base"/>
            <a:r>
              <a:rPr lang="pl-PL" sz="2400" dirty="0"/>
              <a:t>cenne przedmioty nie powinny być przynoszone do szkoły,  </a:t>
            </a:r>
            <a:endParaRPr lang="pl-PL" sz="2400" i="1" dirty="0"/>
          </a:p>
          <a:p>
            <a:pPr lvl="1" fontAlgn="base"/>
            <a:r>
              <a:rPr lang="pl-PL" sz="2400" dirty="0"/>
              <a:t>w sytuacjach, kiedy giną uczniowi rzeczy, szkoła nie ponosi odpowiedzialności  </a:t>
            </a:r>
            <a:endParaRPr lang="pl-PL" sz="2400" i="1" dirty="0"/>
          </a:p>
          <a:p>
            <a:pPr marL="109728" indent="0">
              <a:buNone/>
            </a:pPr>
            <a:r>
              <a:rPr lang="pl-PL" sz="2800" dirty="0"/>
              <a:t> </a:t>
            </a:r>
            <a:endParaRPr lang="pl-PL" sz="2800" i="1" dirty="0"/>
          </a:p>
          <a:p>
            <a:pPr lvl="0" fontAlgn="base"/>
            <a:r>
              <a:rPr lang="pl-PL" sz="2800" dirty="0"/>
              <a:t>Bezpośrednio po zauważeniu kradzieży poszkodowany powinien zgłosić ten fakt     nauczycielowi/ wychowawcy grupy , następnie wychowawcy klasy.   </a:t>
            </a:r>
            <a:endParaRPr lang="pl-PL" sz="2800" i="1" dirty="0"/>
          </a:p>
          <a:p>
            <a:pPr marL="109728" indent="0">
              <a:buNone/>
            </a:pPr>
            <a:r>
              <a:rPr lang="pl-PL" sz="2800" dirty="0"/>
              <a:t> </a:t>
            </a:r>
            <a:endParaRPr lang="pl-PL" sz="2800" i="1" dirty="0"/>
          </a:p>
          <a:p>
            <a:pPr lvl="0" fontAlgn="base"/>
            <a:r>
              <a:rPr lang="pl-PL" sz="2800" dirty="0"/>
              <a:t>Nauczyciel/ wychowawca  przeprowadza rozmowę ze świadkami – jeśli tacy są wskazani.  </a:t>
            </a:r>
            <a:endParaRPr lang="pl-PL" sz="2800" i="1" dirty="0"/>
          </a:p>
          <a:p>
            <a:pPr marL="109728" indent="0">
              <a:buNone/>
            </a:pPr>
            <a:r>
              <a:rPr lang="pl-PL" sz="2800" dirty="0"/>
              <a:t> </a:t>
            </a:r>
            <a:endParaRPr lang="pl-PL" sz="2800" i="1" dirty="0"/>
          </a:p>
          <a:p>
            <a:pPr lvl="0" fontAlgn="base"/>
            <a:r>
              <a:rPr lang="pl-PL" sz="2800" dirty="0"/>
              <a:t>Jeśli świadkowie lub osoba poszkodowana nie wskazuje sprawcy kradzieży, należy:  </a:t>
            </a:r>
            <a:endParaRPr lang="pl-PL" sz="2800" i="1" dirty="0"/>
          </a:p>
          <a:p>
            <a:pPr lvl="1" fontAlgn="base"/>
            <a:r>
              <a:rPr lang="pl-PL" sz="2400" dirty="0"/>
              <a:t>poinformować rodziców/prawnych opiekunów poszkodowanego o kradzieży,  </a:t>
            </a:r>
            <a:endParaRPr lang="pl-PL" sz="2400" i="1" dirty="0"/>
          </a:p>
          <a:p>
            <a:pPr lvl="1" fontAlgn="base"/>
            <a:r>
              <a:rPr lang="pl-PL" sz="2400" dirty="0"/>
              <a:t>przekazać rodzicom/prawnym opiekunom informację o możliwości zgłoszenia tego          faktu policji.  </a:t>
            </a:r>
            <a:endParaRPr lang="pl-PL" sz="2400" i="1" dirty="0"/>
          </a:p>
          <a:p>
            <a:endParaRPr lang="pl-PL" dirty="0"/>
          </a:p>
        </p:txBody>
      </p:sp>
      <p:sp>
        <p:nvSpPr>
          <p:cNvPr id="3" name="Tytuł 2"/>
          <p:cNvSpPr>
            <a:spLocks noGrp="1"/>
          </p:cNvSpPr>
          <p:nvPr>
            <p:ph type="title"/>
          </p:nvPr>
        </p:nvSpPr>
        <p:spPr/>
        <p:txBody>
          <a:bodyPr>
            <a:normAutofit fontScale="90000"/>
          </a:bodyPr>
          <a:lstStyle/>
          <a:p>
            <a:r>
              <a:rPr lang="pl-PL" sz="3600" u="sng" dirty="0" smtClean="0">
                <a:effectLst/>
              </a:rPr>
              <a:t/>
            </a:r>
            <a:br>
              <a:rPr lang="pl-PL" sz="3600" u="sng" dirty="0" smtClean="0">
                <a:effectLst/>
              </a:rPr>
            </a:br>
            <a:r>
              <a:rPr lang="pl-PL" sz="3100" dirty="0" smtClean="0">
                <a:solidFill>
                  <a:srgbClr val="00B0F0"/>
                </a:solidFill>
                <a:effectLst/>
              </a:rPr>
              <a:t>ZASADY </a:t>
            </a:r>
            <a:r>
              <a:rPr lang="pl-PL" sz="3100" dirty="0">
                <a:solidFill>
                  <a:srgbClr val="00B0F0"/>
                </a:solidFill>
                <a:effectLst/>
              </a:rPr>
              <a:t>POSTĘPOWANIA W PRZYPADKU KRADZIEŻY </a:t>
            </a:r>
            <a:r>
              <a:rPr lang="pl-PL" sz="3100" i="1" dirty="0">
                <a:solidFill>
                  <a:srgbClr val="00B0F0"/>
                </a:solidFill>
                <a:effectLst/>
              </a:rPr>
              <a:t/>
            </a:r>
            <a:br>
              <a:rPr lang="pl-PL" sz="3100" i="1" dirty="0">
                <a:solidFill>
                  <a:srgbClr val="00B0F0"/>
                </a:solidFill>
                <a:effectLst/>
              </a:rPr>
            </a:br>
            <a:endParaRPr lang="pl-PL" sz="3100" dirty="0">
              <a:solidFill>
                <a:srgbClr val="00B0F0"/>
              </a:solidFill>
            </a:endParaRPr>
          </a:p>
        </p:txBody>
      </p:sp>
    </p:spTree>
    <p:extLst>
      <p:ext uri="{BB962C8B-B14F-4D97-AF65-F5344CB8AC3E}">
        <p14:creationId xmlns:p14="http://schemas.microsoft.com/office/powerpoint/2010/main" val="401397244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47500" lnSpcReduction="20000"/>
          </a:bodyPr>
          <a:lstStyle/>
          <a:p>
            <a:pPr lvl="0" fontAlgn="base"/>
            <a:r>
              <a:rPr lang="pl-PL" sz="3300" u="sng" dirty="0"/>
              <a:t>Jeśli świadkowie lub osoba poszkodowana wskazuje sprawcę kradzieży</a:t>
            </a:r>
            <a:r>
              <a:rPr lang="pl-PL" sz="3300" dirty="0"/>
              <a:t>, należy:  </a:t>
            </a:r>
            <a:endParaRPr lang="pl-PL" sz="3300" dirty="0" smtClean="0"/>
          </a:p>
          <a:p>
            <a:pPr marL="109728" lvl="0" indent="0" fontAlgn="base">
              <a:buNone/>
            </a:pPr>
            <a:r>
              <a:rPr lang="pl-PL" sz="3300" i="1" dirty="0" smtClean="0"/>
              <a:t>Spróbować wyjaśnić sprawę z podejrzanym ( nie wolno przeszukiwać </a:t>
            </a:r>
            <a:r>
              <a:rPr lang="pl-PL" sz="3300" i="1" dirty="0"/>
              <a:t> </a:t>
            </a:r>
            <a:r>
              <a:rPr lang="pl-PL" sz="3300" i="1" dirty="0" smtClean="0"/>
              <a:t>toreb, szafek, chyba ze podejrzany zrobi to sam w naszej obecności). </a:t>
            </a:r>
            <a:endParaRPr lang="pl-PL" sz="3300" i="1" dirty="0"/>
          </a:p>
          <a:p>
            <a:pPr lvl="1" fontAlgn="base"/>
            <a:r>
              <a:rPr lang="pl-PL" sz="3300" dirty="0"/>
              <a:t>wezwać rodziców/prawnych opiekunów zainteresowanych stron,  </a:t>
            </a:r>
            <a:endParaRPr lang="pl-PL" sz="3300" i="1" dirty="0"/>
          </a:p>
          <a:p>
            <a:pPr lvl="1" fontAlgn="base"/>
            <a:r>
              <a:rPr lang="pl-PL" sz="3300" dirty="0"/>
              <a:t>przeprowadzić mediacyjną rozmowę wychowawczą rodziców/prawnych opiekunów       i uczniów.  </a:t>
            </a:r>
            <a:endParaRPr lang="pl-PL" sz="3300" i="1" dirty="0"/>
          </a:p>
          <a:p>
            <a:pPr marL="109728" indent="0">
              <a:buNone/>
            </a:pPr>
            <a:r>
              <a:rPr lang="pl-PL" sz="3300" dirty="0"/>
              <a:t> </a:t>
            </a:r>
            <a:endParaRPr lang="pl-PL" sz="3300" i="1" dirty="0"/>
          </a:p>
          <a:p>
            <a:pPr lvl="0" fontAlgn="base"/>
            <a:r>
              <a:rPr lang="pl-PL" sz="3300" dirty="0"/>
              <a:t>Wychowawca klasy, w której miało miejsce takie zdarzenie, ma obowiązek    przeprowadzenia godziny wychowawczej na temat kradzieży – samodzielnie lub     z   pomocą kompetentnych osób (policjant, pedagog).  </a:t>
            </a:r>
            <a:endParaRPr lang="pl-PL" sz="3300" i="1" dirty="0"/>
          </a:p>
          <a:p>
            <a:pPr marL="109728" indent="0">
              <a:buNone/>
            </a:pPr>
            <a:r>
              <a:rPr lang="pl-PL" sz="3300" dirty="0"/>
              <a:t> </a:t>
            </a:r>
            <a:endParaRPr lang="pl-PL" sz="3300" i="1" dirty="0"/>
          </a:p>
          <a:p>
            <a:pPr lvl="0" fontAlgn="base"/>
            <a:r>
              <a:rPr lang="pl-PL" sz="3300" dirty="0"/>
              <a:t>Jeżeli sytuacje kradzieży dokonywane przez danego ucznia powtarzają się należy powiadomić pedagoga/psychologa szkolnego, który wraz z zespołem </a:t>
            </a:r>
            <a:r>
              <a:rPr lang="pl-PL" sz="3300" dirty="0" err="1"/>
              <a:t>wych</a:t>
            </a:r>
            <a:r>
              <a:rPr lang="pl-PL" sz="3300" dirty="0"/>
              <a:t>. opracowuje program </a:t>
            </a:r>
            <a:r>
              <a:rPr lang="pl-PL" sz="3300" dirty="0" smtClean="0"/>
              <a:t>działań </a:t>
            </a:r>
            <a:r>
              <a:rPr lang="pl-PL" sz="3300" dirty="0"/>
              <a:t>wraz z konsekwencjami.</a:t>
            </a:r>
            <a:endParaRPr lang="pl-PL" sz="3300" i="1" dirty="0"/>
          </a:p>
          <a:p>
            <a:pPr marL="109728" indent="0">
              <a:buNone/>
            </a:pPr>
            <a:r>
              <a:rPr lang="pl-PL" sz="3300" dirty="0"/>
              <a:t> </a:t>
            </a:r>
            <a:endParaRPr lang="pl-PL" sz="3300" i="1" dirty="0"/>
          </a:p>
          <a:p>
            <a:pPr lvl="0" fontAlgn="base"/>
            <a:r>
              <a:rPr lang="pl-PL" sz="3300" dirty="0"/>
              <a:t>Jeżeli działania szkoły i rodziców nie przynoszą efektów pedagog , za zgodą dyrekcji placówki, powiadamia sąd rodzinny i nieletnich o procesie demoralizacji ucznia. </a:t>
            </a:r>
            <a:endParaRPr lang="pl-PL" sz="3300" i="1" dirty="0"/>
          </a:p>
          <a:p>
            <a:pPr marL="109728" indent="0">
              <a:buNone/>
            </a:pPr>
            <a:r>
              <a:rPr lang="pl-PL" sz="2800" i="1" dirty="0"/>
              <a:t> </a:t>
            </a:r>
            <a:endParaRPr lang="pl-PL" sz="3600" i="1" dirty="0"/>
          </a:p>
          <a:p>
            <a:endParaRPr lang="pl-PL" dirty="0"/>
          </a:p>
        </p:txBody>
      </p:sp>
    </p:spTree>
    <p:extLst>
      <p:ext uri="{BB962C8B-B14F-4D97-AF65-F5344CB8AC3E}">
        <p14:creationId xmlns:p14="http://schemas.microsoft.com/office/powerpoint/2010/main" val="419814300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pPr marL="109728" indent="0">
              <a:buNone/>
            </a:pPr>
            <a:r>
              <a:rPr lang="pl-PL" dirty="0"/>
              <a:t> </a:t>
            </a:r>
          </a:p>
          <a:p>
            <a:pPr lvl="0"/>
            <a:r>
              <a:rPr lang="pl-PL" sz="2600" i="1" dirty="0"/>
              <a:t>Jeśli powstanie podejrzenie stosowania wobec jednego z uczniów przemocy psychicznej przez innego ucznia, należy </a:t>
            </a:r>
            <a:r>
              <a:rPr lang="pl-PL" sz="2600" i="1" u="sng" dirty="0"/>
              <a:t>zawiadomić niezwłocznie wychowawcę klasy/ grupy</a:t>
            </a:r>
            <a:r>
              <a:rPr lang="pl-PL" sz="2600" i="1" dirty="0"/>
              <a:t> , a w przypadku jego nieobecności pedagoga/psychologa szkolnego </a:t>
            </a:r>
          </a:p>
          <a:p>
            <a:pPr lvl="0"/>
            <a:r>
              <a:rPr lang="pl-PL" sz="2600" i="1" dirty="0"/>
              <a:t>Wychowawca </a:t>
            </a:r>
            <a:r>
              <a:rPr lang="pl-PL" sz="2600" i="1" dirty="0" smtClean="0"/>
              <a:t>klasy/grupy  </a:t>
            </a:r>
            <a:r>
              <a:rPr lang="pl-PL" sz="2600" i="1" u="sng" dirty="0"/>
              <a:t>przeprowadza rozmowę z uczniem-ofiarą </a:t>
            </a:r>
            <a:r>
              <a:rPr lang="pl-PL" sz="2600" i="1" dirty="0"/>
              <a:t>celem ustalenia, kto stosuje wobec niego przemoc, jak długo to trwa, na czym polega, jakie odniósł szkody.</a:t>
            </a:r>
          </a:p>
          <a:p>
            <a:pPr lvl="0"/>
            <a:r>
              <a:rPr lang="pl-PL" sz="2600" i="1" dirty="0"/>
              <a:t>Z dokonanych ustaleń wychowawca klasy </a:t>
            </a:r>
            <a:r>
              <a:rPr lang="pl-PL" sz="2600" i="1" u="sng" dirty="0"/>
              <a:t>sporządza notatkę </a:t>
            </a:r>
            <a:r>
              <a:rPr lang="pl-PL" sz="2600" i="1" dirty="0"/>
              <a:t>i informuje o nich </a:t>
            </a:r>
            <a:r>
              <a:rPr lang="pl-PL" sz="2600" i="1" u="sng" dirty="0"/>
              <a:t>psychologa szkolnego lub pedagoga </a:t>
            </a:r>
            <a:r>
              <a:rPr lang="pl-PL" sz="2600" i="1" dirty="0"/>
              <a:t>oraz dyrektora szkoły celem podjęcia odpowiednich działań.</a:t>
            </a:r>
          </a:p>
          <a:p>
            <a:pPr lvl="0"/>
            <a:r>
              <a:rPr lang="pl-PL" sz="2600" i="1" dirty="0"/>
              <a:t>Wychowawca klasy </a:t>
            </a:r>
            <a:r>
              <a:rPr lang="pl-PL" sz="2600" i="1" u="sng" dirty="0"/>
              <a:t>wzywa rodziców/prawnych opiekunów ucznia-ofiary </a:t>
            </a:r>
            <a:r>
              <a:rPr lang="pl-PL" sz="2600" i="1" dirty="0"/>
              <a:t>do szkoły i na spotkaniu z dyrektorem szkoły oraz psychologiem lub pedagogiem informuje o dokonanych ustaleniach oraz możliwych do podjęcia środkach (objęcie pomocą psychologiczno-pedagogiczną, monitorowanie sytuacji w klasie oraz obserwacja zachowania wobec ucznia-ofiary).</a:t>
            </a:r>
          </a:p>
          <a:p>
            <a:endParaRPr lang="pl-PL" dirty="0"/>
          </a:p>
        </p:txBody>
      </p:sp>
      <p:sp>
        <p:nvSpPr>
          <p:cNvPr id="3" name="Tytuł 2"/>
          <p:cNvSpPr>
            <a:spLocks noGrp="1"/>
          </p:cNvSpPr>
          <p:nvPr>
            <p:ph type="title"/>
          </p:nvPr>
        </p:nvSpPr>
        <p:spPr/>
        <p:txBody>
          <a:bodyPr>
            <a:noAutofit/>
          </a:bodyPr>
          <a:lstStyle/>
          <a:p>
            <a:r>
              <a:rPr lang="pl-PL" sz="2400" i="1" dirty="0">
                <a:solidFill>
                  <a:srgbClr val="00B0F0"/>
                </a:solidFill>
                <a:effectLst/>
              </a:rPr>
              <a:t>PROCEDURA POSTĘPOWANIA W PRZYPADKU STOSOWANIA PRZEZ UCZNIA PRZEMOCY PSYCHICZNEJ WOBEC INNEGO UCZNIA</a:t>
            </a:r>
          </a:p>
        </p:txBody>
      </p:sp>
    </p:spTree>
    <p:extLst>
      <p:ext uri="{BB962C8B-B14F-4D97-AF65-F5344CB8AC3E}">
        <p14:creationId xmlns:p14="http://schemas.microsoft.com/office/powerpoint/2010/main" val="107085006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7500" lnSpcReduction="20000"/>
          </a:bodyPr>
          <a:lstStyle/>
          <a:p>
            <a:pPr lvl="0"/>
            <a:r>
              <a:rPr lang="pl-PL" i="1" dirty="0"/>
              <a:t>Wychowawca klasy </a:t>
            </a:r>
            <a:r>
              <a:rPr lang="pl-PL" i="1" u="sng" dirty="0"/>
              <a:t>wzywa rodziców/prawnych opiekunów ucznia-sprawcy </a:t>
            </a:r>
            <a:r>
              <a:rPr lang="pl-PL" i="1" dirty="0"/>
              <a:t>do szkoły i na spotkaniu z dyrektorem szkoły oraz psychologiem lub pedagogiem informuje o dokonanych ustaleniach, zobowiązaniu ucznia do poprawy zachowania, wyciągniętych konsekwencjach przewidzianych w regulaminie szkoły oraz monitorowaniu zachowania ucznia-sprawcy przemocy.</a:t>
            </a:r>
          </a:p>
          <a:p>
            <a:pPr lvl="0"/>
            <a:r>
              <a:rPr lang="pl-PL" i="1" u="sng" dirty="0"/>
              <a:t>Jeżeli sytuacja ma miejsce po raz pierwszy, sprawa może być rozwiązana polubownie.</a:t>
            </a:r>
          </a:p>
          <a:p>
            <a:pPr lvl="0"/>
            <a:r>
              <a:rPr lang="pl-PL" i="1" dirty="0"/>
              <a:t>Jeżeli podobne sytuacje miały już miejsce w przeszłości, dyrektor szkoły zawiadamia o tym policję i sąd rodzinny (gdy uczeń nie ma ukończonych 17 lat).</a:t>
            </a:r>
          </a:p>
          <a:p>
            <a:pPr lvl="0"/>
            <a:r>
              <a:rPr lang="pl-PL" i="1" dirty="0"/>
              <a:t>Dyrektor szkoły w porozumieniu z wychowawcą klasy i pedagogiem szkolnym wymierza </a:t>
            </a:r>
            <a:r>
              <a:rPr lang="pl-PL" i="1" dirty="0" err="1"/>
              <a:t>uczniowi-sprawcy</a:t>
            </a:r>
            <a:r>
              <a:rPr lang="pl-PL" i="1" dirty="0"/>
              <a:t> karę przewidzianą w regulaminie szkoły.</a:t>
            </a:r>
          </a:p>
          <a:p>
            <a:pPr marL="109728" indent="0">
              <a:buNone/>
            </a:pPr>
            <a:r>
              <a:rPr lang="pl-PL" dirty="0"/>
              <a:t> </a:t>
            </a:r>
            <a:endParaRPr lang="pl-PL" i="1" dirty="0"/>
          </a:p>
          <a:p>
            <a:pPr marL="109728" indent="0">
              <a:buNone/>
            </a:pPr>
            <a:endParaRPr lang="pl-PL" dirty="0"/>
          </a:p>
        </p:txBody>
      </p:sp>
    </p:spTree>
    <p:extLst>
      <p:ext uri="{BB962C8B-B14F-4D97-AF65-F5344CB8AC3E}">
        <p14:creationId xmlns:p14="http://schemas.microsoft.com/office/powerpoint/2010/main" val="386405061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40000" lnSpcReduction="20000"/>
          </a:bodyPr>
          <a:lstStyle/>
          <a:p>
            <a:pPr marL="109728" indent="0">
              <a:buNone/>
            </a:pPr>
            <a:r>
              <a:rPr lang="pl-PL" dirty="0"/>
              <a:t> </a:t>
            </a:r>
          </a:p>
          <a:p>
            <a:pPr marL="109728" indent="0">
              <a:buNone/>
            </a:pPr>
            <a:r>
              <a:rPr lang="pl-PL" i="1" dirty="0" err="1" smtClean="0"/>
              <a:t>1.W</a:t>
            </a:r>
            <a:r>
              <a:rPr lang="pl-PL" i="1" dirty="0" smtClean="0"/>
              <a:t> </a:t>
            </a:r>
            <a:r>
              <a:rPr lang="pl-PL" i="1" dirty="0"/>
              <a:t>przypadku powstania podejrzenia, że uczeń jest zaniedbywany w domu:</a:t>
            </a:r>
          </a:p>
          <a:p>
            <a:pPr marL="109728" indent="0">
              <a:buNone/>
            </a:pPr>
            <a:r>
              <a:rPr lang="pl-PL" i="1" dirty="0"/>
              <a:t> </a:t>
            </a:r>
          </a:p>
          <a:p>
            <a:pPr lvl="0"/>
            <a:r>
              <a:rPr lang="pl-PL" i="1" u="sng" dirty="0"/>
              <a:t>Wychowawca klasy dokonuje obserwacji ucznia, </a:t>
            </a:r>
            <a:r>
              <a:rPr lang="pl-PL" i="1" dirty="0"/>
              <a:t>a następnie przeprowadza z nim rozmowę celem ustalenia jego sytuacji domowej (w szczególności, czy rodzice zajmują się nim, czy rozmawia z nimi o swoich problemach, czy spożywa w domu posiłki i jak często, czy do szkoły dostaje drugie śniadanie, czy rodzice spożywają w domu alkohol i jak często, jak się do dziecka zwracają, czy pomagają mu w nauce, czy spędzają z nim wolny czas).</a:t>
            </a:r>
          </a:p>
          <a:p>
            <a:pPr lvl="0"/>
            <a:r>
              <a:rPr lang="pl-PL" i="1" u="sng" dirty="0"/>
              <a:t>Wychowawca klasy ustala, z którymi dziećmi uczeń zaniedbany utrzymuje bliskie kontakty,</a:t>
            </a:r>
            <a:r>
              <a:rPr lang="pl-PL" i="1" dirty="0"/>
              <a:t> a następnie rozmawia z nimi, usiłując ustalić sytuację zaniedbanego dziecka.</a:t>
            </a:r>
          </a:p>
          <a:p>
            <a:pPr lvl="0"/>
            <a:r>
              <a:rPr lang="pl-PL" i="1" dirty="0"/>
              <a:t>Po rozmowie z uczniem oraz jego kolegami i biorąc pod uwagę własne obserwacje i uzyskane już wcześniej informacje (np. od uczniów, rodziców, nauczycieli), wychowawca klasy </a:t>
            </a:r>
            <a:r>
              <a:rPr lang="pl-PL" i="1" u="sng" dirty="0"/>
              <a:t>podejmuje działania, </a:t>
            </a:r>
            <a:r>
              <a:rPr lang="pl-PL" i="1" dirty="0"/>
              <a:t>których celem jest pomoc uczniowi. Z dokonanych ustaleń </a:t>
            </a:r>
            <a:r>
              <a:rPr lang="pl-PL" i="1" u="sng" dirty="0"/>
              <a:t>sporządza notatkę.</a:t>
            </a:r>
          </a:p>
          <a:p>
            <a:pPr lvl="0"/>
            <a:r>
              <a:rPr lang="pl-PL" i="1" dirty="0"/>
              <a:t>O dokonanych ustaleniach wychowawca </a:t>
            </a:r>
            <a:r>
              <a:rPr lang="pl-PL" i="1" u="sng" dirty="0"/>
              <a:t>informuje dyrektora szkoły oraz pedagoga </a:t>
            </a:r>
            <a:r>
              <a:rPr lang="pl-PL" i="1" dirty="0"/>
              <a:t>szkolnego, przekazując im swoją notatkę</a:t>
            </a:r>
            <a:r>
              <a:rPr lang="pl-PL" i="1" dirty="0" smtClean="0"/>
              <a:t>.</a:t>
            </a:r>
          </a:p>
          <a:p>
            <a:pPr lvl="0"/>
            <a:r>
              <a:rPr lang="pl-PL" i="1" dirty="0"/>
              <a:t>Wychowawca klasy kontaktuje się z rodzicami/prawnymi opiekunami ucznia celem </a:t>
            </a:r>
            <a:r>
              <a:rPr lang="pl-PL" i="1" u="sng" dirty="0"/>
              <a:t>umówienia spotkania </a:t>
            </a:r>
            <a:r>
              <a:rPr lang="pl-PL" i="1" dirty="0"/>
              <a:t>w szkole. </a:t>
            </a:r>
          </a:p>
          <a:p>
            <a:pPr lvl="0"/>
            <a:r>
              <a:rPr lang="pl-PL" i="1" dirty="0"/>
              <a:t>W spotkaniu tym biorą udział: wychowawca klasy, rodzice/prawni opiekunowie ucznia, pedagog szkolny oraz dyrektor szkoły. Podczas spotkania podjęta zostaje próba wyjaśnienia sytuacji i ustalenia przyczyny zaniedbania ucznia. </a:t>
            </a:r>
          </a:p>
          <a:p>
            <a:pPr lvl="0"/>
            <a:r>
              <a:rPr lang="pl-PL" i="1" u="sng" dirty="0"/>
              <a:t>Jeżeli przyczyną zaniedbania ucznia jest zła sytuacja finansowa </a:t>
            </a:r>
            <a:r>
              <a:rPr lang="pl-PL" i="1" dirty="0"/>
              <a:t>rodziny, wówczas uczestnicy spotkania ustalają zasady postępowania z uczniem i sposoby udzielenia pomocy zarówno jemu, jak i jego rodzinie. </a:t>
            </a:r>
            <a:endParaRPr lang="pl-PL" i="1" dirty="0" smtClean="0"/>
          </a:p>
          <a:p>
            <a:pPr lvl="0"/>
            <a:r>
              <a:rPr lang="pl-PL" i="1" dirty="0" smtClean="0"/>
              <a:t>Podejmuje </a:t>
            </a:r>
            <a:r>
              <a:rPr lang="pl-PL" i="1" dirty="0"/>
              <a:t>się decyzję o poinformowaniu opieki społecznej, ewentualnym złożeniu wniosku do ośrodka pomocy społecznej oraz poinformowaniu rady rodziców w celu objęcia dziecka pomocą (pomocą w nauce, dożywianiem).</a:t>
            </a:r>
          </a:p>
          <a:p>
            <a:pPr lvl="0"/>
            <a:r>
              <a:rPr lang="pl-PL" i="1" u="sng" dirty="0"/>
              <a:t>Gdy okaże się, że przyczyną zaniedbania ucznia jest demoralizacja </a:t>
            </a:r>
            <a:r>
              <a:rPr lang="pl-PL" i="1" dirty="0"/>
              <a:t>(alkoholizm, narkomania w rodzinie, przemoc, niewydolność wychowawcza), wówczas dyrektor szkoły informuje o ustaleniach policję i sąd rodzinny.</a:t>
            </a:r>
          </a:p>
          <a:p>
            <a:pPr lvl="0"/>
            <a:endParaRPr lang="pl-PL" i="1" dirty="0"/>
          </a:p>
          <a:p>
            <a:endParaRPr lang="pl-PL" dirty="0"/>
          </a:p>
        </p:txBody>
      </p:sp>
      <p:sp>
        <p:nvSpPr>
          <p:cNvPr id="3" name="Tytuł 2"/>
          <p:cNvSpPr>
            <a:spLocks noGrp="1"/>
          </p:cNvSpPr>
          <p:nvPr>
            <p:ph type="title"/>
          </p:nvPr>
        </p:nvSpPr>
        <p:spPr/>
        <p:txBody>
          <a:bodyPr>
            <a:normAutofit fontScale="90000"/>
          </a:bodyPr>
          <a:lstStyle/>
          <a:p>
            <a:r>
              <a:rPr lang="pl-PL" sz="3100" i="1" dirty="0" smtClean="0">
                <a:effectLst/>
              </a:rPr>
              <a:t/>
            </a:r>
            <a:br>
              <a:rPr lang="pl-PL" sz="3100" i="1" dirty="0" smtClean="0">
                <a:effectLst/>
              </a:rPr>
            </a:br>
            <a:r>
              <a:rPr lang="pl-PL" sz="3100" i="1" dirty="0" smtClean="0">
                <a:effectLst/>
              </a:rPr>
              <a:t>PROCEDURA </a:t>
            </a:r>
            <a:r>
              <a:rPr lang="pl-PL" sz="3100" i="1" dirty="0">
                <a:effectLst/>
              </a:rPr>
              <a:t>POSTĘPOWANIA W PRZYPADKU UCZNIA NIEDOŻYWIONEGO I ZANIEDBANEGO</a:t>
            </a:r>
            <a:r>
              <a:rPr lang="pl-PL" i="1" dirty="0">
                <a:effectLst/>
              </a:rPr>
              <a:t/>
            </a:r>
            <a:br>
              <a:rPr lang="pl-PL" i="1" dirty="0">
                <a:effectLst/>
              </a:rPr>
            </a:br>
            <a:endParaRPr lang="pl-PL" dirty="0"/>
          </a:p>
        </p:txBody>
      </p:sp>
    </p:spTree>
    <p:extLst>
      <p:ext uri="{BB962C8B-B14F-4D97-AF65-F5344CB8AC3E}">
        <p14:creationId xmlns:p14="http://schemas.microsoft.com/office/powerpoint/2010/main" val="266316872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lvl="0"/>
            <a:r>
              <a:rPr lang="pl-PL" i="1" dirty="0"/>
              <a:t>W sytuacji zasłabnięcia ucznia </a:t>
            </a:r>
            <a:r>
              <a:rPr lang="pl-PL" i="1" u="sng" dirty="0"/>
              <a:t>nauczyciel udziela pierwszej pomocy.</a:t>
            </a:r>
          </a:p>
          <a:p>
            <a:pPr marL="109728" indent="0">
              <a:buNone/>
            </a:pPr>
            <a:r>
              <a:rPr lang="pl-PL" i="1" dirty="0"/>
              <a:t> </a:t>
            </a:r>
          </a:p>
          <a:p>
            <a:pPr lvl="0"/>
            <a:r>
              <a:rPr lang="pl-PL" i="1" dirty="0"/>
              <a:t>Uczeń zostaje przeprowadzony przez nauczyciela /pracownika obsługi szkolnej </a:t>
            </a:r>
            <a:r>
              <a:rPr lang="pl-PL" i="1" u="sng" dirty="0"/>
              <a:t>do gabinetu pielęgniarki </a:t>
            </a:r>
            <a:r>
              <a:rPr lang="pl-PL" i="1" dirty="0"/>
              <a:t>szkolnej/pedagoga i psychologa / dyrektora.</a:t>
            </a:r>
          </a:p>
          <a:p>
            <a:pPr marL="109728" indent="0">
              <a:buNone/>
            </a:pPr>
            <a:r>
              <a:rPr lang="pl-PL" i="1" dirty="0"/>
              <a:t> </a:t>
            </a:r>
          </a:p>
          <a:p>
            <a:pPr lvl="0"/>
            <a:r>
              <a:rPr lang="pl-PL" i="1" dirty="0"/>
              <a:t>Po udzieleniu dziecku pierwszej pomocy pielęgniarka szkolna/pedagog </a:t>
            </a:r>
            <a:r>
              <a:rPr lang="pl-PL" i="1" u="sng" dirty="0"/>
              <a:t>powiadamia rodziców o </a:t>
            </a:r>
            <a:r>
              <a:rPr lang="pl-PL" i="1" dirty="0"/>
              <a:t>zaobserwowanych u ucznia zmianach oraz informuje o konieczności jak najszybszego odbioru dziecka ze szkoły i udania się do lekarza.</a:t>
            </a:r>
          </a:p>
          <a:p>
            <a:pPr marL="109728" indent="0">
              <a:buNone/>
            </a:pPr>
            <a:r>
              <a:rPr lang="pl-PL" i="1" dirty="0"/>
              <a:t> </a:t>
            </a:r>
          </a:p>
          <a:p>
            <a:pPr lvl="0"/>
            <a:r>
              <a:rPr lang="pl-PL" i="1" dirty="0"/>
              <a:t>Jeżeli nie ma możliwości skontaktowania się z rodzicami ucznia, wówczas pielęgniarka szkolna/pedagog / dyrektor  </a:t>
            </a:r>
            <a:r>
              <a:rPr lang="pl-PL" i="1" u="sng" dirty="0"/>
              <a:t>kontaktuje się np. telefonicznie z lekarzem w celu uzyskania konsultacji medycznej</a:t>
            </a:r>
            <a:r>
              <a:rPr lang="pl-PL" i="1" u="sng" dirty="0" smtClean="0"/>
              <a:t>.</a:t>
            </a:r>
          </a:p>
          <a:p>
            <a:pPr lvl="0"/>
            <a:r>
              <a:rPr lang="pl-PL" i="1" dirty="0"/>
              <a:t>Lekarz podejmie decyzję co do możliwości powrotu chorego ucznia do domu czy konieczności przetransportowania do szpitala . </a:t>
            </a:r>
            <a:endParaRPr lang="pl-PL" i="1" dirty="0" smtClean="0"/>
          </a:p>
          <a:p>
            <a:pPr lvl="0"/>
            <a:r>
              <a:rPr lang="pl-PL" i="1" u="sng" dirty="0" smtClean="0"/>
              <a:t>Uczeń </a:t>
            </a:r>
            <a:r>
              <a:rPr lang="pl-PL" i="1" u="sng" dirty="0"/>
              <a:t>sam nie powinien  wracać do domu</a:t>
            </a:r>
            <a:r>
              <a:rPr lang="pl-PL" i="1" dirty="0"/>
              <a:t>, pozostaje pod opieką wyznaczonej przez dyrektora osoby do momentu skontaktowania się z rodzicami ucznia i odebrania go ze szkoły.</a:t>
            </a:r>
          </a:p>
          <a:p>
            <a:pPr marL="109728" lvl="0" indent="0">
              <a:buNone/>
            </a:pPr>
            <a:r>
              <a:rPr lang="pl-PL" i="1" dirty="0"/>
              <a:t> </a:t>
            </a:r>
          </a:p>
          <a:p>
            <a:pPr lvl="0"/>
            <a:r>
              <a:rPr lang="pl-PL" i="1" dirty="0"/>
              <a:t>Pielęgniarka szkolna/ wychowawca/pedagog sporządza notatkę z przebiegu rozmów i podjętych decyzji.</a:t>
            </a:r>
          </a:p>
          <a:p>
            <a:pPr lvl="0"/>
            <a:endParaRPr lang="pl-PL" i="1" dirty="0"/>
          </a:p>
          <a:p>
            <a:endParaRPr lang="pl-PL" dirty="0"/>
          </a:p>
        </p:txBody>
      </p:sp>
      <p:sp>
        <p:nvSpPr>
          <p:cNvPr id="3" name="Tytuł 2"/>
          <p:cNvSpPr>
            <a:spLocks noGrp="1"/>
          </p:cNvSpPr>
          <p:nvPr>
            <p:ph type="title"/>
          </p:nvPr>
        </p:nvSpPr>
        <p:spPr/>
        <p:txBody>
          <a:bodyPr>
            <a:normAutofit fontScale="90000"/>
          </a:bodyPr>
          <a:lstStyle/>
          <a:p>
            <a:r>
              <a:rPr lang="pl-PL" sz="3100" i="1" dirty="0" smtClean="0">
                <a:effectLst/>
              </a:rPr>
              <a:t/>
            </a:r>
            <a:br>
              <a:rPr lang="pl-PL" sz="3100" i="1" dirty="0" smtClean="0">
                <a:effectLst/>
              </a:rPr>
            </a:br>
            <a:r>
              <a:rPr lang="pl-PL" sz="3100" i="1" dirty="0">
                <a:effectLst/>
              </a:rPr>
              <a:t/>
            </a:r>
            <a:br>
              <a:rPr lang="pl-PL" sz="3100" i="1" dirty="0">
                <a:effectLst/>
              </a:rPr>
            </a:br>
            <a:r>
              <a:rPr lang="pl-PL" sz="3100" i="1" dirty="0" smtClean="0">
                <a:solidFill>
                  <a:srgbClr val="00B0F0"/>
                </a:solidFill>
                <a:effectLst/>
              </a:rPr>
              <a:t>PROCEDURA </a:t>
            </a:r>
            <a:r>
              <a:rPr lang="pl-PL" sz="3100" i="1" dirty="0">
                <a:solidFill>
                  <a:srgbClr val="00B0F0"/>
                </a:solidFill>
                <a:effectLst/>
              </a:rPr>
              <a:t>POSTĘPOWANIA W PRZYPADKU ZASŁABNIĘCIA UCZNIA</a:t>
            </a:r>
            <a:r>
              <a:rPr lang="pl-PL" i="1" dirty="0">
                <a:solidFill>
                  <a:srgbClr val="00B0F0"/>
                </a:solidFill>
                <a:effectLst/>
              </a:rPr>
              <a:t/>
            </a:r>
            <a:br>
              <a:rPr lang="pl-PL" i="1" dirty="0">
                <a:solidFill>
                  <a:srgbClr val="00B0F0"/>
                </a:solidFill>
                <a:effectLst/>
              </a:rPr>
            </a:br>
            <a:r>
              <a:rPr lang="pl-PL" i="1" dirty="0">
                <a:effectLst/>
              </a:rPr>
              <a:t/>
            </a:r>
            <a:br>
              <a:rPr lang="pl-PL" i="1" dirty="0">
                <a:effectLst/>
              </a:rPr>
            </a:br>
            <a:endParaRPr lang="pl-PL" dirty="0"/>
          </a:p>
        </p:txBody>
      </p:sp>
    </p:spTree>
    <p:extLst>
      <p:ext uri="{BB962C8B-B14F-4D97-AF65-F5344CB8AC3E}">
        <p14:creationId xmlns:p14="http://schemas.microsoft.com/office/powerpoint/2010/main" val="14192428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40000" lnSpcReduction="20000"/>
          </a:bodyPr>
          <a:lstStyle/>
          <a:p>
            <a:pPr lvl="0" fontAlgn="base"/>
            <a:r>
              <a:rPr lang="pl-PL" dirty="0"/>
              <a:t>Nauczyciel   wzywa  na pomoc  wychowawcę     lub innego nauczyciela będącego w pobliżu, pedagoga/psychologa, pielęgniarkę  bądź dyrektora</a:t>
            </a:r>
            <a:r>
              <a:rPr lang="pl-PL" u="sng" dirty="0"/>
              <a:t>. </a:t>
            </a:r>
            <a:endParaRPr lang="pl-PL" i="1" u="sng" dirty="0"/>
          </a:p>
          <a:p>
            <a:pPr marL="109728" indent="0">
              <a:buNone/>
            </a:pPr>
            <a:endParaRPr lang="pl-PL" i="1" dirty="0"/>
          </a:p>
          <a:p>
            <a:pPr lvl="0" fontAlgn="base"/>
            <a:r>
              <a:rPr lang="pl-PL" u="sng" dirty="0"/>
              <a:t>Uczeń stwarzający zagrożenie zostaje odizolowany od grupy </a:t>
            </a:r>
            <a:r>
              <a:rPr lang="pl-PL" dirty="0"/>
              <a:t>( oddany pod opiekę ww. osób) . </a:t>
            </a:r>
            <a:endParaRPr lang="pl-PL" i="1" dirty="0"/>
          </a:p>
          <a:p>
            <a:pPr marL="109728" indent="0">
              <a:buNone/>
            </a:pPr>
            <a:r>
              <a:rPr lang="pl-PL" dirty="0"/>
              <a:t> </a:t>
            </a:r>
            <a:endParaRPr lang="pl-PL" i="1" dirty="0"/>
          </a:p>
          <a:p>
            <a:pPr lvl="0" fontAlgn="base"/>
            <a:r>
              <a:rPr lang="pl-PL" dirty="0"/>
              <a:t>Jeżeli są poszkodowani udziela się im pierwszej pomocy ( nauczyciel, pielęgniarka) lub wzywa się pogotowie </a:t>
            </a:r>
            <a:r>
              <a:rPr lang="pl-PL" dirty="0" smtClean="0"/>
              <a:t>                 ( </a:t>
            </a:r>
            <a:r>
              <a:rPr lang="pl-PL" dirty="0"/>
              <a:t>może być poważniejszy uraz). </a:t>
            </a:r>
            <a:endParaRPr lang="pl-PL" dirty="0" smtClean="0"/>
          </a:p>
          <a:p>
            <a:pPr lvl="0" fontAlgn="base"/>
            <a:r>
              <a:rPr lang="pl-PL" i="1" dirty="0"/>
              <a:t>Wychowawca/ pedagog przeprowadza rozmowę ze sprawcą, poszkodowanym i świadkami       zajścia. </a:t>
            </a:r>
          </a:p>
          <a:p>
            <a:pPr lvl="0" fontAlgn="base"/>
            <a:r>
              <a:rPr lang="pl-PL" i="1" dirty="0"/>
              <a:t>Należy poczekać aż emocje opadną i uczniowie się uspokoją. Nie powinno rozmawiać się, gdy dzieci są wzburzone. </a:t>
            </a:r>
          </a:p>
          <a:p>
            <a:pPr lvl="0" fontAlgn="base"/>
            <a:r>
              <a:rPr lang="pl-PL" i="1" dirty="0"/>
              <a:t>Jeżeli dziecko ma zalecenie od lekarza, że można mu podać leki uspokajające- pielęgniarka może to uczynić. </a:t>
            </a:r>
          </a:p>
          <a:p>
            <a:pPr lvl="0" fontAlgn="base"/>
            <a:r>
              <a:rPr lang="pl-PL" i="1" dirty="0"/>
              <a:t>Wychowawca/pedagog w porozumieniu z dyrektorem telefonicznie powiadamia rodziców/     prawnych opiekunów o zdarzeniu .</a:t>
            </a:r>
          </a:p>
          <a:p>
            <a:pPr lvl="0" fontAlgn="base"/>
            <a:r>
              <a:rPr lang="pl-PL" i="1" u="sng" dirty="0"/>
              <a:t>Jeżeli nauczyciel/pedagog/pielęgniarka nie są w stanie uspokoić ucznia</a:t>
            </a:r>
            <a:r>
              <a:rPr lang="pl-PL" i="1" dirty="0"/>
              <a:t>, a uczeń stwarza zagrożenie      dla  siebie i otoczenia wzywa się pomoc lekarską (pogotowie ratunkowe). </a:t>
            </a:r>
          </a:p>
          <a:p>
            <a:pPr lvl="0" fontAlgn="base"/>
            <a:r>
              <a:rPr lang="pl-PL" i="1" dirty="0"/>
              <a:t> </a:t>
            </a:r>
          </a:p>
          <a:p>
            <a:pPr lvl="0" fontAlgn="base"/>
            <a:r>
              <a:rPr lang="pl-PL" i="1" dirty="0"/>
              <a:t>Jeżeli zachodzi taka konieczność, uczeń zostaje przewieziony do szpitala. Rodzice koniecznie muszą być o tym powiadomieni.</a:t>
            </a:r>
          </a:p>
          <a:p>
            <a:pPr lvl="0" fontAlgn="base"/>
            <a:r>
              <a:rPr lang="pl-PL" i="1" dirty="0"/>
              <a:t>Po wyciszeniu sytuacji wychowawca/pedagoga przeprowadzają z uczniem rozmowę wychowawczo-motywującą oraz ustalają konsekwencje za jego niewłaściwe zachowanie. Należy wziąć pod uwagę ograniczenia dziecka i zaburzenia oraz czy dziecko nie zostało sprowokowane. </a:t>
            </a:r>
          </a:p>
          <a:p>
            <a:pPr marL="109728" indent="0">
              <a:buNone/>
            </a:pPr>
            <a:r>
              <a:rPr lang="pl-PL" dirty="0"/>
              <a:t> </a:t>
            </a:r>
            <a:endParaRPr lang="pl-PL" i="1" dirty="0"/>
          </a:p>
          <a:p>
            <a:endParaRPr lang="pl-PL" dirty="0"/>
          </a:p>
        </p:txBody>
      </p:sp>
      <p:sp>
        <p:nvSpPr>
          <p:cNvPr id="3" name="Tytuł 2"/>
          <p:cNvSpPr>
            <a:spLocks noGrp="1"/>
          </p:cNvSpPr>
          <p:nvPr>
            <p:ph type="title"/>
          </p:nvPr>
        </p:nvSpPr>
        <p:spPr/>
        <p:txBody>
          <a:bodyPr>
            <a:normAutofit fontScale="90000"/>
          </a:bodyPr>
          <a:lstStyle/>
          <a:p>
            <a:r>
              <a:rPr lang="pl-PL" sz="2200" b="0" dirty="0" smtClean="0">
                <a:effectLst/>
              </a:rPr>
              <a:t/>
            </a:r>
            <a:br>
              <a:rPr lang="pl-PL" sz="2200" b="0" dirty="0" smtClean="0">
                <a:effectLst/>
              </a:rPr>
            </a:br>
            <a:r>
              <a:rPr lang="pl-PL" sz="2200" dirty="0" smtClean="0">
                <a:effectLst/>
              </a:rPr>
              <a:t/>
            </a:r>
            <a:br>
              <a:rPr lang="pl-PL" sz="2200" dirty="0" smtClean="0">
                <a:effectLst/>
              </a:rPr>
            </a:br>
            <a:r>
              <a:rPr lang="pl-PL" sz="2200" dirty="0" smtClean="0">
                <a:solidFill>
                  <a:srgbClr val="00B0F0"/>
                </a:solidFill>
                <a:effectLst/>
              </a:rPr>
              <a:t>PROCEDURA  W PRZYPADKU, GDY ZACHOWANIE UCZNIA NA LEKCJI STWARZA ZAGROŻENIE DLA INNYCH UCZNIÓW (AGRESJA FIZYCZNA, SŁOWNA) </a:t>
            </a:r>
            <a:r>
              <a:rPr lang="pl-PL" i="1" dirty="0" smtClean="0">
                <a:effectLst/>
              </a:rPr>
              <a:t/>
            </a:r>
            <a:br>
              <a:rPr lang="pl-PL" i="1" dirty="0" smtClean="0">
                <a:effectLst/>
              </a:rPr>
            </a:br>
            <a:endParaRPr lang="pl-PL" dirty="0"/>
          </a:p>
        </p:txBody>
      </p:sp>
    </p:spTree>
    <p:extLst>
      <p:ext uri="{BB962C8B-B14F-4D97-AF65-F5344CB8AC3E}">
        <p14:creationId xmlns:p14="http://schemas.microsoft.com/office/powerpoint/2010/main" val="248485093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pPr lvl="0" fontAlgn="base"/>
            <a:r>
              <a:rPr lang="pl-PL" dirty="0"/>
              <a:t>Uczeń może być zwolniony z zajęć szkolnych </a:t>
            </a:r>
            <a:r>
              <a:rPr lang="pl-PL" u="sng" dirty="0"/>
              <a:t>na pisemną lub osobistą</a:t>
            </a:r>
            <a:r>
              <a:rPr lang="pl-PL" dirty="0"/>
              <a:t> ( </a:t>
            </a:r>
            <a:r>
              <a:rPr lang="pl-PL" dirty="0" smtClean="0"/>
              <a:t>w przypadku ucznia odpowiedzialnego i  pełnoletniego-ewentualnie telefoniczną)  </a:t>
            </a:r>
            <a:r>
              <a:rPr lang="pl-PL" dirty="0"/>
              <a:t>prośbę rodziców . </a:t>
            </a:r>
            <a:endParaRPr lang="pl-PL" i="1" dirty="0"/>
          </a:p>
          <a:p>
            <a:pPr marL="109728" indent="0">
              <a:buNone/>
            </a:pPr>
            <a:r>
              <a:rPr lang="pl-PL" dirty="0"/>
              <a:t> </a:t>
            </a:r>
            <a:endParaRPr lang="pl-PL" i="1" dirty="0"/>
          </a:p>
          <a:p>
            <a:pPr lvl="0" fontAlgn="base"/>
            <a:r>
              <a:rPr lang="pl-PL" dirty="0"/>
              <a:t>Ucznia niepełnoletniego ( także pełnoletniego , którego poziom funkcjonowania uniemożliwia samodzielną egzystencję)  odbiera osobiście rodzic lub inny pełnoletni wskazany przez rodzica opiekun ( za okazaniem dowodu tożsamości) . </a:t>
            </a:r>
            <a:endParaRPr lang="pl-PL" i="1" dirty="0"/>
          </a:p>
          <a:p>
            <a:pPr marL="109728" indent="0">
              <a:buNone/>
            </a:pPr>
            <a:r>
              <a:rPr lang="pl-PL" dirty="0"/>
              <a:t> </a:t>
            </a:r>
            <a:endParaRPr lang="pl-PL" i="1" dirty="0"/>
          </a:p>
          <a:p>
            <a:pPr lvl="0" fontAlgn="base"/>
            <a:r>
              <a:rPr lang="pl-PL" dirty="0"/>
              <a:t>Opuszczenie szkoły przez ucznia jest odnotowywane w dzienniku na liście obecności  oraz       w      miejscu przeznaczonym na notatki a zwolnienie pisemne lub notatka z rozmowy z rodzicem przekazywana wychowawcy klasy. </a:t>
            </a:r>
            <a:endParaRPr lang="pl-PL" i="1" dirty="0"/>
          </a:p>
          <a:p>
            <a:pPr marL="109728" indent="0">
              <a:buNone/>
            </a:pPr>
            <a:r>
              <a:rPr lang="pl-PL" dirty="0"/>
              <a:t> </a:t>
            </a:r>
            <a:endParaRPr lang="pl-PL" i="1" dirty="0"/>
          </a:p>
          <a:p>
            <a:endParaRPr lang="pl-PL" dirty="0"/>
          </a:p>
        </p:txBody>
      </p:sp>
      <p:sp>
        <p:nvSpPr>
          <p:cNvPr id="3" name="Tytuł 2"/>
          <p:cNvSpPr>
            <a:spLocks noGrp="1"/>
          </p:cNvSpPr>
          <p:nvPr>
            <p:ph type="title"/>
          </p:nvPr>
        </p:nvSpPr>
        <p:spPr/>
        <p:txBody>
          <a:bodyPr>
            <a:normAutofit fontScale="90000"/>
          </a:bodyPr>
          <a:lstStyle/>
          <a:p>
            <a:r>
              <a:rPr lang="pl-PL" sz="2700" dirty="0" smtClean="0">
                <a:effectLst/>
              </a:rPr>
              <a:t/>
            </a:r>
            <a:br>
              <a:rPr lang="pl-PL" sz="2700" dirty="0" smtClean="0">
                <a:effectLst/>
              </a:rPr>
            </a:br>
            <a:r>
              <a:rPr lang="pl-PL" sz="2700" dirty="0" smtClean="0">
                <a:solidFill>
                  <a:srgbClr val="00B0F0"/>
                </a:solidFill>
                <a:effectLst/>
              </a:rPr>
              <a:t>PROCEDURA   W </a:t>
            </a:r>
            <a:r>
              <a:rPr lang="pl-PL" sz="2700" dirty="0">
                <a:solidFill>
                  <a:srgbClr val="00B0F0"/>
                </a:solidFill>
                <a:effectLst/>
              </a:rPr>
              <a:t>PRZYPADKU ZWOLNIENIA UCZNIA Z NIEKTÓRYCH ZAJĘĆ SZKOLNYCH PRZEZ </a:t>
            </a:r>
            <a:r>
              <a:rPr lang="pl-PL" sz="2700" u="sng" dirty="0" smtClean="0">
                <a:solidFill>
                  <a:srgbClr val="00B0F0"/>
                </a:solidFill>
                <a:effectLst/>
              </a:rPr>
              <a:t>RODZICÓW</a:t>
            </a:r>
            <a:r>
              <a:rPr lang="pl-PL" sz="2700" dirty="0" smtClean="0">
                <a:effectLst/>
              </a:rPr>
              <a:t> </a:t>
            </a:r>
            <a:r>
              <a:rPr lang="pl-PL" i="1" dirty="0">
                <a:effectLst/>
              </a:rPr>
              <a:t/>
            </a:r>
            <a:br>
              <a:rPr lang="pl-PL" i="1" dirty="0">
                <a:effectLst/>
              </a:rPr>
            </a:br>
            <a:endParaRPr lang="pl-PL" dirty="0"/>
          </a:p>
        </p:txBody>
      </p:sp>
    </p:spTree>
    <p:extLst>
      <p:ext uri="{BB962C8B-B14F-4D97-AF65-F5344CB8AC3E}">
        <p14:creationId xmlns:p14="http://schemas.microsoft.com/office/powerpoint/2010/main" val="3519340234"/>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lvl="0"/>
            <a:r>
              <a:rPr lang="pl-PL" dirty="0"/>
              <a:t>Na wniosek wychowawcy klasy dyrektor szkoły może zastosować wobec ucznia pełnoletniego, który ma wysoką nieusprawiedliwioną absencję, kary lub/i środki dyscyplinujące określone w statucie szkoły (np. upomnienie, nagana).</a:t>
            </a:r>
            <a:endParaRPr lang="pl-PL" i="1" dirty="0"/>
          </a:p>
          <a:p>
            <a:pPr lvl="0"/>
            <a:r>
              <a:rPr lang="pl-PL" dirty="0"/>
              <a:t>Uczeń pełnoletni może zostać skreślony z listy uczniów w trakcie semestru za nieusprawiedliwione opuszczenie zajęć lekcyjnych w ilości przekraczającej dwukrotną liczbę godzin wynikających z tygodniowego planu nauczania.</a:t>
            </a:r>
            <a:endParaRPr lang="pl-PL" i="1" dirty="0"/>
          </a:p>
          <a:p>
            <a:pPr lvl="0"/>
            <a:r>
              <a:rPr lang="pl-PL" dirty="0"/>
              <a:t>Z uczniem pełnoletnim, nieuczęszczającym na zajęcia lekcyjne, w obecności wychowawcy i pedagoga, zostaje przeprowadzona rozmowa dyscyplinująca, mająca na celu zachęcenie ucznia do regularnego uczestnictwa w zajęciach lekcyjnych (jeżeli istnieje taka możliwość, wskazana jest obecność rodzica</a:t>
            </a:r>
            <a:r>
              <a:rPr lang="pl-PL" dirty="0" smtClean="0"/>
              <a:t>).</a:t>
            </a:r>
          </a:p>
          <a:p>
            <a:pPr lvl="0"/>
            <a:r>
              <a:rPr lang="pl-PL" i="1" dirty="0"/>
              <a:t>Uczeń pełnoletni może być skreślony z listy uczniów. Wniosek o skreślenie przygotowuje wychowawca ucznia.</a:t>
            </a:r>
          </a:p>
          <a:p>
            <a:pPr lvl="0"/>
            <a:r>
              <a:rPr lang="pl-PL" i="1" dirty="0"/>
              <a:t>W  przypadku, kiedy nie ma fizycznej możliwości kontaktu z uczniem z powodu nieobecności ucznia oraz  z jego rodzicami  –  pedagog szkolny pisemnie informuje ucznia i rodziców/opiekunów prawnych o możliwości skreślenia z listy uczniów.</a:t>
            </a:r>
          </a:p>
          <a:p>
            <a:pPr lvl="0"/>
            <a:r>
              <a:rPr lang="pl-PL" i="1" dirty="0"/>
              <a:t>Po otrzymaniu informacji zwrotnej o doręczeniu pisma do zainteresowanych oraz dalszej nieobecności na zajęciach lekcyjnych, zostaje wszczęta procedura skreślenia z listy uczniów.</a:t>
            </a:r>
          </a:p>
          <a:p>
            <a:pPr lvl="0"/>
            <a:r>
              <a:rPr lang="pl-PL" i="1" dirty="0"/>
              <a:t>Decyzję o skreśleniu ucznia z listy uczniów podejmuje dyrektor szkoły na podstawie Uchwały Rady Pedagogicznej i po zasięgnięciu opinii samorządu szkolnego.</a:t>
            </a:r>
          </a:p>
          <a:p>
            <a:pPr lvl="0"/>
            <a:endParaRPr lang="pl-PL" i="1" dirty="0"/>
          </a:p>
          <a:p>
            <a:pPr marL="109728" indent="0">
              <a:buNone/>
            </a:pPr>
            <a:endParaRPr lang="pl-PL" dirty="0"/>
          </a:p>
        </p:txBody>
      </p:sp>
      <p:sp>
        <p:nvSpPr>
          <p:cNvPr id="3" name="Tytuł 2"/>
          <p:cNvSpPr>
            <a:spLocks noGrp="1"/>
          </p:cNvSpPr>
          <p:nvPr>
            <p:ph type="title"/>
          </p:nvPr>
        </p:nvSpPr>
        <p:spPr/>
        <p:txBody>
          <a:bodyPr>
            <a:noAutofit/>
          </a:bodyPr>
          <a:lstStyle/>
          <a:p>
            <a:r>
              <a:rPr lang="pl-PL" sz="2400" dirty="0">
                <a:solidFill>
                  <a:srgbClr val="00B0F0"/>
                </a:solidFill>
                <a:effectLst/>
              </a:rPr>
              <a:t>Procedura postępowania w przypadku nieusprawiedliwionej absencji ucznia pełnoletniego</a:t>
            </a:r>
            <a:r>
              <a:rPr lang="pl-PL" sz="2400" i="1" dirty="0">
                <a:solidFill>
                  <a:srgbClr val="00B0F0"/>
                </a:solidFill>
                <a:effectLst/>
              </a:rPr>
              <a:t/>
            </a:r>
            <a:br>
              <a:rPr lang="pl-PL" sz="2400" i="1" dirty="0">
                <a:solidFill>
                  <a:srgbClr val="00B0F0"/>
                </a:solidFill>
                <a:effectLst/>
              </a:rPr>
            </a:br>
            <a:endParaRPr lang="pl-PL" sz="2400" dirty="0">
              <a:solidFill>
                <a:srgbClr val="00B0F0"/>
              </a:solidFill>
            </a:endParaRPr>
          </a:p>
        </p:txBody>
      </p:sp>
    </p:spTree>
    <p:extLst>
      <p:ext uri="{BB962C8B-B14F-4D97-AF65-F5344CB8AC3E}">
        <p14:creationId xmlns:p14="http://schemas.microsoft.com/office/powerpoint/2010/main" val="99593493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marL="109728" indent="0">
              <a:buNone/>
            </a:pPr>
            <a:r>
              <a:rPr lang="pl-PL" i="1" dirty="0"/>
              <a:t>W Ośrodku obowiązują następujące warunki korzystania z telefonów komórkowych i innych urządzeń elektronicznych:</a:t>
            </a:r>
          </a:p>
          <a:p>
            <a:pPr marL="109728" indent="0">
              <a:buNone/>
            </a:pPr>
            <a:r>
              <a:rPr lang="pl-PL" i="1" dirty="0"/>
              <a:t> </a:t>
            </a:r>
          </a:p>
          <a:p>
            <a:pPr lvl="0"/>
            <a:r>
              <a:rPr lang="pl-PL" i="1" dirty="0"/>
              <a:t>Przed rozpoczęciem zajęć lekcyjnych uczeń wyłącza aparat telefoniczny </a:t>
            </a:r>
            <a:r>
              <a:rPr lang="pl-PL" b="1" i="1" dirty="0"/>
              <a:t> </a:t>
            </a:r>
            <a:r>
              <a:rPr lang="pl-PL" b="1" i="1" dirty="0" smtClean="0"/>
              <a:t>LUB oddaje </a:t>
            </a:r>
            <a:r>
              <a:rPr lang="pl-PL" b="1" i="1" dirty="0"/>
              <a:t>go nauczycielowi .</a:t>
            </a:r>
            <a:endParaRPr lang="pl-PL" i="1" dirty="0"/>
          </a:p>
          <a:p>
            <a:pPr lvl="0"/>
            <a:r>
              <a:rPr lang="pl-PL" i="1" dirty="0"/>
              <a:t>Zabrania się uczniom i nauczycielom korzystania z telefonów komórkowych i innych urządzeń elektronicznych podczas zajęć lekcyjnych.</a:t>
            </a:r>
          </a:p>
          <a:p>
            <a:r>
              <a:rPr lang="pl-PL" dirty="0"/>
              <a:t>Uczniowie objęci opieką całodobową ( przebywający w internacie) zobowiązani są oddać telefony komórkowe o godz. 20.30 nauczycielowi kończącemu dyżur. Telefony mogą odebrać następnego dnia rano, podczas zajęć </a:t>
            </a:r>
            <a:r>
              <a:rPr lang="pl-PL" dirty="0" smtClean="0"/>
              <a:t>porannych.</a:t>
            </a:r>
          </a:p>
          <a:p>
            <a:r>
              <a:rPr lang="pl-PL" dirty="0"/>
              <a:t>Zabrania się fotografowania, filmowania oraz nagrywania obrazu i/lub dźwięku innych osób bez ich wiedzy i zgody.</a:t>
            </a:r>
          </a:p>
          <a:p>
            <a:r>
              <a:rPr lang="pl-PL" dirty="0"/>
              <a:t>Uczniowie przynoszą telefony i inne urządzenia elektroniczne na własną odpowiedzialność.</a:t>
            </a:r>
          </a:p>
          <a:p>
            <a:r>
              <a:rPr lang="pl-PL" dirty="0"/>
              <a:t>Niestosowanie się do ww. zasad jest uwzględniane przy ocenie zachowania ucznia</a:t>
            </a:r>
          </a:p>
          <a:p>
            <a:r>
              <a:rPr lang="pl-PL" dirty="0"/>
              <a:t>W sytuacji łamania warunków używania telefonu    ( używanie podczas lekcji, nie oddanie nauczycielowi itp.) nauczyciel ma prawo odebrać uczniowi telefon na określony czas, powiadomić o tym rodzica, a po ustalonym okresie oddać telefon rodzicowi ( lub za jego zgodą uczniowi). </a:t>
            </a:r>
          </a:p>
        </p:txBody>
      </p:sp>
      <p:sp>
        <p:nvSpPr>
          <p:cNvPr id="3" name="Tytuł 2"/>
          <p:cNvSpPr>
            <a:spLocks noGrp="1"/>
          </p:cNvSpPr>
          <p:nvPr>
            <p:ph type="title"/>
          </p:nvPr>
        </p:nvSpPr>
        <p:spPr>
          <a:xfrm>
            <a:off x="539552" y="260648"/>
            <a:ext cx="8229600" cy="1143000"/>
          </a:xfrm>
        </p:spPr>
        <p:txBody>
          <a:bodyPr>
            <a:noAutofit/>
          </a:bodyPr>
          <a:lstStyle/>
          <a:p>
            <a:r>
              <a:rPr lang="pl-PL" sz="2800" dirty="0">
                <a:solidFill>
                  <a:srgbClr val="00B0F0"/>
                </a:solidFill>
                <a:effectLst/>
              </a:rPr>
              <a:t>Procedura- warunki używania telefonów komórkowych i innych urządzeń elektronicznych</a:t>
            </a:r>
            <a:endParaRPr lang="pl-PL" sz="2800" dirty="0">
              <a:solidFill>
                <a:srgbClr val="00B0F0"/>
              </a:solidFill>
            </a:endParaRPr>
          </a:p>
        </p:txBody>
      </p:sp>
    </p:spTree>
    <p:extLst>
      <p:ext uri="{BB962C8B-B14F-4D97-AF65-F5344CB8AC3E}">
        <p14:creationId xmlns:p14="http://schemas.microsoft.com/office/powerpoint/2010/main" val="200510695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a:xfrm>
            <a:off x="457200" y="274638"/>
            <a:ext cx="8229600" cy="1143000"/>
          </a:xfrm>
        </p:spPr>
        <p:txBody>
          <a:bodyPr>
            <a:normAutofit fontScale="90000"/>
          </a:bodyPr>
          <a:lstStyle/>
          <a:p>
            <a:r>
              <a:rPr lang="pl-PL" sz="2000" dirty="0" smtClean="0">
                <a:effectLst/>
              </a:rPr>
              <a:t/>
            </a:r>
            <a:br>
              <a:rPr lang="pl-PL" sz="2000" dirty="0" smtClean="0">
                <a:effectLst/>
              </a:rPr>
            </a:br>
            <a:r>
              <a:rPr lang="pl-PL" sz="2000" dirty="0">
                <a:effectLst/>
              </a:rPr>
              <a:t/>
            </a:r>
            <a:br>
              <a:rPr lang="pl-PL" sz="2000" dirty="0">
                <a:effectLst/>
              </a:rPr>
            </a:br>
            <a:r>
              <a:rPr lang="pl-PL" sz="2000" dirty="0" smtClean="0">
                <a:effectLst/>
              </a:rPr>
              <a:t/>
            </a:r>
            <a:br>
              <a:rPr lang="pl-PL" sz="2000" dirty="0" smtClean="0">
                <a:effectLst/>
              </a:rPr>
            </a:br>
            <a:r>
              <a:rPr lang="pl-PL" sz="2000" dirty="0">
                <a:effectLst/>
              </a:rPr>
              <a:t/>
            </a:r>
            <a:br>
              <a:rPr lang="pl-PL" sz="2000" dirty="0">
                <a:effectLst/>
              </a:rPr>
            </a:br>
            <a:r>
              <a:rPr lang="pl-PL" sz="2000" dirty="0" smtClean="0">
                <a:effectLst/>
              </a:rPr>
              <a:t/>
            </a:r>
            <a:br>
              <a:rPr lang="pl-PL" sz="2000" dirty="0" smtClean="0">
                <a:effectLst/>
              </a:rPr>
            </a:br>
            <a:r>
              <a:rPr lang="pl-PL" sz="2000" dirty="0">
                <a:effectLst/>
              </a:rPr>
              <a:t/>
            </a:r>
            <a:br>
              <a:rPr lang="pl-PL" sz="2000" dirty="0">
                <a:effectLst/>
              </a:rPr>
            </a:br>
            <a:r>
              <a:rPr lang="pl-PL" sz="2000" dirty="0" smtClean="0">
                <a:effectLst/>
              </a:rPr>
              <a:t/>
            </a:r>
            <a:br>
              <a:rPr lang="pl-PL" sz="2000" dirty="0" smtClean="0">
                <a:effectLst/>
              </a:rPr>
            </a:br>
            <a:r>
              <a:rPr lang="pl-PL" sz="2000" dirty="0">
                <a:effectLst/>
              </a:rPr>
              <a:t/>
            </a:r>
            <a:br>
              <a:rPr lang="pl-PL" sz="2000" dirty="0">
                <a:effectLst/>
              </a:rPr>
            </a:br>
            <a:r>
              <a:rPr lang="pl-PL" sz="2000" dirty="0" smtClean="0">
                <a:effectLst/>
              </a:rPr>
              <a:t/>
            </a:r>
            <a:br>
              <a:rPr lang="pl-PL" sz="2000" dirty="0" smtClean="0">
                <a:effectLst/>
              </a:rPr>
            </a:br>
            <a:r>
              <a:rPr lang="pl-PL" sz="2000" dirty="0">
                <a:effectLst/>
              </a:rPr>
              <a:t/>
            </a:r>
            <a:br>
              <a:rPr lang="pl-PL" sz="2000" dirty="0">
                <a:effectLst/>
              </a:rPr>
            </a:br>
            <a:r>
              <a:rPr lang="pl-PL" sz="2000" dirty="0" smtClean="0">
                <a:solidFill>
                  <a:srgbClr val="00B0F0"/>
                </a:solidFill>
                <a:effectLst/>
              </a:rPr>
              <a:t>PROCEDURA </a:t>
            </a:r>
            <a:r>
              <a:rPr lang="pl-PL" sz="2000" dirty="0">
                <a:solidFill>
                  <a:srgbClr val="00B0F0"/>
                </a:solidFill>
                <a:effectLst/>
              </a:rPr>
              <a:t>PODAWANIA LEKÓW WYCHOWANKOM PRZEZ  PIELĘGNIARKĘ, NAUCZYCIELI I WYCHOWAWCÓW GRUP WYCHOWAWCZYCH SPECJALNEGO OŚRODKA </a:t>
            </a:r>
            <a:r>
              <a:rPr lang="pl-PL" sz="2000" dirty="0" smtClean="0">
                <a:solidFill>
                  <a:srgbClr val="00B0F0"/>
                </a:solidFill>
                <a:effectLst/>
              </a:rPr>
              <a:t>SZKOLNO-WYCHOWAWCZEGO </a:t>
            </a:r>
            <a:r>
              <a:rPr lang="pl-PL" sz="2000" dirty="0">
                <a:solidFill>
                  <a:srgbClr val="00B0F0"/>
                </a:solidFill>
                <a:effectLst/>
              </a:rPr>
              <a:t>NR 3 W </a:t>
            </a:r>
            <a:r>
              <a:rPr lang="pl-PL" sz="2000" dirty="0" smtClean="0">
                <a:solidFill>
                  <a:srgbClr val="00B0F0"/>
                </a:solidFill>
                <a:effectLst/>
              </a:rPr>
              <a:t>BYDGOSZCZY</a:t>
            </a:r>
            <a:r>
              <a:rPr lang="pl-PL" sz="2700" dirty="0">
                <a:solidFill>
                  <a:srgbClr val="00B0F0"/>
                </a:solidFill>
                <a:effectLst/>
              </a:rPr>
              <a:t/>
            </a:r>
            <a:br>
              <a:rPr lang="pl-PL" sz="2700" dirty="0">
                <a:solidFill>
                  <a:srgbClr val="00B0F0"/>
                </a:solidFill>
                <a:effectLst/>
              </a:rPr>
            </a:br>
            <a:r>
              <a:rPr lang="pl-PL" sz="2700" dirty="0" smtClean="0">
                <a:effectLst/>
              </a:rPr>
              <a:t/>
            </a:r>
            <a:br>
              <a:rPr lang="pl-PL" sz="2700" dirty="0" smtClean="0">
                <a:effectLst/>
              </a:rPr>
            </a:br>
            <a:r>
              <a:rPr lang="pl-PL" sz="2700" dirty="0">
                <a:effectLst/>
              </a:rPr>
              <a:t/>
            </a:r>
            <a:br>
              <a:rPr lang="pl-PL" sz="2700" dirty="0">
                <a:effectLst/>
              </a:rPr>
            </a:br>
            <a:r>
              <a:rPr lang="pl-PL" sz="2700" dirty="0" smtClean="0">
                <a:effectLst/>
              </a:rPr>
              <a:t/>
            </a:r>
            <a:br>
              <a:rPr lang="pl-PL" sz="2700" dirty="0" smtClean="0">
                <a:effectLst/>
              </a:rPr>
            </a:br>
            <a:r>
              <a:rPr lang="pl-PL" sz="2700" i="1" dirty="0" smtClean="0">
                <a:effectLst/>
              </a:rPr>
              <a:t>Na </a:t>
            </a:r>
            <a:r>
              <a:rPr lang="pl-PL" sz="2700" i="1" dirty="0">
                <a:effectLst/>
              </a:rPr>
              <a:t>podstawie stanowiska Ministra Zdrowia w sprawie możliwości podawania leków dzieciom przez nauczycieli w szkole i przedszkolu </a:t>
            </a:r>
            <a:r>
              <a:rPr lang="pl-PL" sz="2700" dirty="0">
                <a:effectLst/>
              </a:rPr>
              <a:t/>
            </a:r>
            <a:br>
              <a:rPr lang="pl-PL" sz="2700" dirty="0">
                <a:effectLst/>
              </a:rPr>
            </a:br>
            <a:endParaRPr lang="pl-PL" sz="2700" dirty="0"/>
          </a:p>
        </p:txBody>
      </p:sp>
    </p:spTree>
    <p:extLst>
      <p:ext uri="{BB962C8B-B14F-4D97-AF65-F5344CB8AC3E}">
        <p14:creationId xmlns:p14="http://schemas.microsoft.com/office/powerpoint/2010/main" val="404957892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pPr lvl="0"/>
            <a:r>
              <a:rPr lang="pl-PL" dirty="0"/>
              <a:t>Dawkowaniem leków w Ośrodku zajmuje się pielęgniarka szkolna w godzinach swojej pracy.</a:t>
            </a:r>
          </a:p>
          <a:p>
            <a:pPr lvl="0"/>
            <a:r>
              <a:rPr lang="pl-PL" dirty="0"/>
              <a:t>Leki spoza </a:t>
            </a:r>
            <a:r>
              <a:rPr lang="pl-PL" i="1" dirty="0"/>
              <a:t>załącznika Nr 3 Rozporządzenia Ministra Zdrowia w sprawie rodzaju i zakresu świadczeń zapobiegawczych, diagnostycznych, leczniczych i rehabilitacyjnych udzielanych przez pielęgniarkę albo położną samodzielnie bez zlecenia lekarskiego, pielęgniarka</a:t>
            </a:r>
            <a:r>
              <a:rPr lang="pl-PL" dirty="0"/>
              <a:t> podaje wyłącznie na pisemną prośbę rodziców, zgodnie ze zleceniem lekarskim dostarczonym przez rodziców po uprzednim wyrażeniu zgody przez pielęgniarkę na podanie leku.</a:t>
            </a:r>
          </a:p>
          <a:p>
            <a:pPr lvl="0"/>
            <a:r>
              <a:rPr lang="pl-PL" dirty="0"/>
              <a:t>Nauczyciel i wychowawca Ośrodka może podać leki w szczególnie uzasadnionych przypadkach (dziecku z chorobą przewlekłą) na podstawie pisemnego upoważnienia rodziców (załącznik 1)  po wcześniejszym wyrażeniu zgody na piśmie (załącznik 2), w sytuacji nieobecności pielęgniarki szkolnej.</a:t>
            </a:r>
          </a:p>
          <a:p>
            <a:endParaRPr lang="pl-PL" dirty="0"/>
          </a:p>
        </p:txBody>
      </p:sp>
    </p:spTree>
    <p:extLst>
      <p:ext uri="{BB962C8B-B14F-4D97-AF65-F5344CB8AC3E}">
        <p14:creationId xmlns:p14="http://schemas.microsoft.com/office/powerpoint/2010/main" val="203059034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lvl="0"/>
            <a:r>
              <a:rPr lang="pl-PL" dirty="0"/>
              <a:t>Rodzice zobowiązani są do dostarczenia zaświadczenia lekarskiego, które określa nazwę leku, dawkę oraz częstotliwość dawkowania i okres leczenia.</a:t>
            </a:r>
          </a:p>
          <a:p>
            <a:pPr lvl="0"/>
            <a:r>
              <a:rPr lang="pl-PL" dirty="0"/>
              <a:t>Wszystkie zlecenia lekarskie oraz leki przekazywane przez rodziców muszą zostać zarejestrowane przez pielęgniarkę szkolną.</a:t>
            </a:r>
          </a:p>
          <a:p>
            <a:pPr lvl="0"/>
            <a:r>
              <a:rPr lang="pl-PL" dirty="0"/>
              <a:t>Poza przypadkiem podawania leków wychowankom przewlekle chorym, nauczyciele nie podają leków w innych sytuacjach, np.: leków przeciwbólowych.</a:t>
            </a:r>
          </a:p>
          <a:p>
            <a:pPr lvl="0"/>
            <a:r>
              <a:rPr lang="pl-PL" dirty="0"/>
              <a:t>Leki muszą być przechowywane w miejscu niedostępnym dla wychowanków</a:t>
            </a:r>
            <a:r>
              <a:rPr lang="pl-PL" dirty="0" smtClean="0"/>
              <a:t>.</a:t>
            </a:r>
          </a:p>
          <a:p>
            <a:pPr lvl="0"/>
            <a:r>
              <a:rPr lang="pl-PL" dirty="0"/>
              <a:t>Podawanie leków wychowankom w grupie wychowawczej, w której opiekę podczas tygodnia sprawuje więcej niż jeden wychowawca odnotowywane jest w specjalnym segregatorze podawania leków i opatrzone datą, godziną i podpisem osoby podającej lek.</a:t>
            </a:r>
          </a:p>
          <a:p>
            <a:pPr lvl="0"/>
            <a:r>
              <a:rPr lang="pl-PL" dirty="0"/>
              <a:t>Powyższe procedury dotyczą również wychowanków pełnoletnich.</a:t>
            </a:r>
          </a:p>
          <a:p>
            <a:pPr lvl="0"/>
            <a:r>
              <a:rPr lang="pl-PL" dirty="0"/>
              <a:t>W przypadku ewentualnej pomyłki przy podawaniu leków należy natychmiast wezwać pogotowie ratunkowe następnie powiadomić  rodziców/prawnych opiekunów oraz dyrektora Ośrodka.</a:t>
            </a:r>
          </a:p>
          <a:p>
            <a:pPr lvl="0"/>
            <a:r>
              <a:rPr lang="pl-PL" dirty="0"/>
              <a:t>W przypadku kiedy uczeń wykazuje zachowania oporowe przy przyjmowaniu leków, należy je podać w formie skruszonej. </a:t>
            </a:r>
          </a:p>
          <a:p>
            <a:pPr lvl="0"/>
            <a:endParaRPr lang="pl-PL" dirty="0"/>
          </a:p>
          <a:p>
            <a:endParaRPr lang="pl-PL" dirty="0"/>
          </a:p>
        </p:txBody>
      </p:sp>
    </p:spTree>
    <p:extLst>
      <p:ext uri="{BB962C8B-B14F-4D97-AF65-F5344CB8AC3E}">
        <p14:creationId xmlns:p14="http://schemas.microsoft.com/office/powerpoint/2010/main" val="357833217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r>
              <a:rPr lang="pl-PL" b="1" dirty="0" smtClean="0"/>
              <a:t>1</a:t>
            </a:r>
            <a:r>
              <a:rPr lang="pl-PL" b="1" dirty="0"/>
              <a:t>. </a:t>
            </a:r>
            <a:r>
              <a:rPr lang="pl-PL" u="sng" dirty="0"/>
              <a:t>Przebywanie osób postronnych w budynku szkoły podlega kontroli. </a:t>
            </a:r>
            <a:endParaRPr lang="pl-PL" u="sng" dirty="0" smtClean="0"/>
          </a:p>
          <a:p>
            <a:r>
              <a:rPr lang="pl-PL" b="1" dirty="0" smtClean="0"/>
              <a:t>2</a:t>
            </a:r>
            <a:r>
              <a:rPr lang="pl-PL" dirty="0"/>
              <a:t>. </a:t>
            </a:r>
            <a:r>
              <a:rPr lang="pl-PL" dirty="0" smtClean="0"/>
              <a:t>Wejście  na teren ośrodka jest kontrolowana  </a:t>
            </a:r>
            <a:r>
              <a:rPr lang="pl-PL" dirty="0"/>
              <a:t>w </a:t>
            </a:r>
            <a:r>
              <a:rPr lang="pl-PL" dirty="0" smtClean="0"/>
              <a:t>dyżurce, przez  </a:t>
            </a:r>
            <a:r>
              <a:rPr lang="pl-PL" dirty="0"/>
              <a:t>pracowników </a:t>
            </a:r>
            <a:r>
              <a:rPr lang="pl-PL" dirty="0" smtClean="0"/>
              <a:t>ochrony .</a:t>
            </a:r>
          </a:p>
          <a:p>
            <a:r>
              <a:rPr lang="pl-PL" dirty="0" smtClean="0"/>
              <a:t> </a:t>
            </a:r>
            <a:r>
              <a:rPr lang="pl-PL" b="1" dirty="0"/>
              <a:t>3</a:t>
            </a:r>
            <a:r>
              <a:rPr lang="pl-PL" dirty="0" smtClean="0"/>
              <a:t>. </a:t>
            </a:r>
            <a:r>
              <a:rPr lang="pl-PL" dirty="0"/>
              <a:t>Zabrania się wstępu na teren szkoły: </a:t>
            </a:r>
            <a:endParaRPr lang="pl-PL" dirty="0" smtClean="0"/>
          </a:p>
          <a:p>
            <a:r>
              <a:rPr lang="pl-PL" dirty="0" smtClean="0"/>
              <a:t> </a:t>
            </a:r>
            <a:r>
              <a:rPr lang="pl-PL" b="1" dirty="0"/>
              <a:t>a) </a:t>
            </a:r>
            <a:r>
              <a:rPr lang="pl-PL" dirty="0"/>
              <a:t>osobom zajmującym się handlem</a:t>
            </a:r>
            <a:r>
              <a:rPr lang="pl-PL" dirty="0" smtClean="0"/>
              <a:t>;</a:t>
            </a:r>
          </a:p>
          <a:p>
            <a:r>
              <a:rPr lang="pl-PL" dirty="0" smtClean="0"/>
              <a:t>  </a:t>
            </a:r>
            <a:r>
              <a:rPr lang="pl-PL" b="1" dirty="0"/>
              <a:t>b) </a:t>
            </a:r>
            <a:r>
              <a:rPr lang="pl-PL" dirty="0"/>
              <a:t>uczniom innych szkół z wyjątkiem grup zorganizowanych przybywających wraz z opiekunem. </a:t>
            </a:r>
            <a:endParaRPr lang="pl-PL" dirty="0" smtClean="0"/>
          </a:p>
          <a:p>
            <a:r>
              <a:rPr lang="pl-PL" dirty="0" smtClean="0"/>
              <a:t> </a:t>
            </a:r>
            <a:r>
              <a:rPr lang="pl-PL" b="1" dirty="0"/>
              <a:t>4</a:t>
            </a:r>
            <a:r>
              <a:rPr lang="pl-PL" dirty="0" smtClean="0"/>
              <a:t>. </a:t>
            </a:r>
            <a:r>
              <a:rPr lang="pl-PL" dirty="0"/>
              <a:t>Na teren szkoły zabrania się wprowadzania </a:t>
            </a:r>
            <a:r>
              <a:rPr lang="pl-PL" dirty="0" smtClean="0"/>
              <a:t>zwierząt ( mogą przebywać jedynie zwierzęta uprawnione do </a:t>
            </a:r>
            <a:r>
              <a:rPr lang="pl-PL" dirty="0" err="1" smtClean="0"/>
              <a:t>dogoterapii</a:t>
            </a:r>
            <a:r>
              <a:rPr lang="pl-PL" dirty="0" smtClean="0"/>
              <a:t> pod opieką ich trenerów).</a:t>
            </a:r>
          </a:p>
          <a:p>
            <a:r>
              <a:rPr lang="pl-PL" dirty="0" smtClean="0"/>
              <a:t> </a:t>
            </a:r>
            <a:r>
              <a:rPr lang="pl-PL" b="1" dirty="0"/>
              <a:t>5</a:t>
            </a:r>
            <a:r>
              <a:rPr lang="pl-PL" dirty="0" smtClean="0"/>
              <a:t>. </a:t>
            </a:r>
            <a:r>
              <a:rPr lang="pl-PL" dirty="0"/>
              <a:t>Rodzice przyprowadzający dzieci do szkoły </a:t>
            </a:r>
            <a:r>
              <a:rPr lang="pl-PL" dirty="0" smtClean="0"/>
              <a:t> </a:t>
            </a:r>
            <a:r>
              <a:rPr lang="pl-PL" dirty="0"/>
              <a:t>odprowadzają </a:t>
            </a:r>
            <a:r>
              <a:rPr lang="pl-PL" dirty="0" smtClean="0"/>
              <a:t>jej  </a:t>
            </a:r>
            <a:r>
              <a:rPr lang="pl-PL" dirty="0"/>
              <a:t>do sal lekcyjnych, </a:t>
            </a:r>
            <a:r>
              <a:rPr lang="pl-PL" dirty="0" smtClean="0"/>
              <a:t>świetlicy szkolnej lub internackiej </a:t>
            </a:r>
          </a:p>
          <a:p>
            <a:r>
              <a:rPr lang="pl-PL" dirty="0" smtClean="0"/>
              <a:t> </a:t>
            </a:r>
            <a:r>
              <a:rPr lang="pl-PL" b="1" dirty="0"/>
              <a:t>6</a:t>
            </a:r>
            <a:r>
              <a:rPr lang="pl-PL" dirty="0" smtClean="0"/>
              <a:t>. </a:t>
            </a:r>
            <a:r>
              <a:rPr lang="pl-PL" dirty="0"/>
              <a:t>Kontrolę nad zasadami przyprowadzania dzieci sprawują nauczyciele </a:t>
            </a:r>
            <a:r>
              <a:rPr lang="pl-PL" dirty="0" smtClean="0"/>
              <a:t>dyżurujący.</a:t>
            </a:r>
          </a:p>
          <a:p>
            <a:r>
              <a:rPr lang="pl-PL" dirty="0" smtClean="0"/>
              <a:t> </a:t>
            </a:r>
            <a:endParaRPr lang="pl-PL" dirty="0"/>
          </a:p>
        </p:txBody>
      </p:sp>
      <p:sp>
        <p:nvSpPr>
          <p:cNvPr id="3" name="Tytuł 2"/>
          <p:cNvSpPr>
            <a:spLocks noGrp="1"/>
          </p:cNvSpPr>
          <p:nvPr>
            <p:ph type="title"/>
          </p:nvPr>
        </p:nvSpPr>
        <p:spPr/>
        <p:txBody>
          <a:bodyPr>
            <a:normAutofit fontScale="90000"/>
          </a:bodyPr>
          <a:lstStyle/>
          <a:p>
            <a:r>
              <a:rPr lang="pl-PL" dirty="0" smtClean="0"/>
              <a:t> </a:t>
            </a:r>
            <a:br>
              <a:rPr lang="pl-PL" dirty="0" smtClean="0"/>
            </a:br>
            <a:r>
              <a:rPr lang="pl-PL" sz="3100" dirty="0" smtClean="0">
                <a:solidFill>
                  <a:srgbClr val="00B0F0"/>
                </a:solidFill>
              </a:rPr>
              <a:t>PRZEBYWANIE </a:t>
            </a:r>
            <a:r>
              <a:rPr lang="pl-PL" sz="3100" dirty="0">
                <a:solidFill>
                  <a:srgbClr val="00B0F0"/>
                </a:solidFill>
              </a:rPr>
              <a:t>W BUDYNKU SZKOŁY </a:t>
            </a:r>
            <a:r>
              <a:rPr lang="pl-PL" sz="3100" dirty="0" smtClean="0">
                <a:solidFill>
                  <a:srgbClr val="00B0F0"/>
                </a:solidFill>
              </a:rPr>
              <a:t>i INTERNATU </a:t>
            </a:r>
            <a:r>
              <a:rPr lang="pl-PL" dirty="0"/>
              <a:t/>
            </a:r>
            <a:br>
              <a:rPr lang="pl-PL" dirty="0"/>
            </a:br>
            <a:endParaRPr lang="pl-PL" dirty="0"/>
          </a:p>
        </p:txBody>
      </p:sp>
    </p:spTree>
    <p:extLst>
      <p:ext uri="{BB962C8B-B14F-4D97-AF65-F5344CB8AC3E}">
        <p14:creationId xmlns:p14="http://schemas.microsoft.com/office/powerpoint/2010/main" val="4033879638"/>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85000" lnSpcReduction="20000"/>
          </a:bodyPr>
          <a:lstStyle/>
          <a:p>
            <a:r>
              <a:rPr lang="pl-PL" dirty="0"/>
              <a:t>7. Hol przy wejściu głównym w szkole i internacie  jest miejscem oczekiwania na dziecko i odbioru go ze Szkoły.</a:t>
            </a:r>
          </a:p>
          <a:p>
            <a:r>
              <a:rPr lang="pl-PL" dirty="0"/>
              <a:t> 8. Rodzice/opiekunowie uczniów niepełnosprawnych mogą przebywać w budynku szkoły/internatu - w holu przy wejściu głównym, w czasie, gdy ich dzieci odbywają zajęcia lekcyjne. </a:t>
            </a:r>
          </a:p>
          <a:p>
            <a:pPr marL="109728" indent="0">
              <a:buNone/>
            </a:pPr>
            <a:endParaRPr lang="pl-PL" dirty="0"/>
          </a:p>
          <a:p>
            <a:r>
              <a:rPr lang="pl-PL" dirty="0" smtClean="0"/>
              <a:t>9. </a:t>
            </a:r>
            <a:r>
              <a:rPr lang="pl-PL" dirty="0"/>
              <a:t>Korytarze szkolne oraz wejścia do budynku szkoły są monitorowane. </a:t>
            </a:r>
            <a:endParaRPr lang="pl-PL" dirty="0" smtClean="0"/>
          </a:p>
          <a:p>
            <a:r>
              <a:rPr lang="pl-PL" dirty="0" smtClean="0"/>
              <a:t> 10. </a:t>
            </a:r>
            <a:r>
              <a:rPr lang="pl-PL" dirty="0"/>
              <a:t>Szkoła nie ponosi odpowiedzialności za bezpieczeństwo osób, którym zabrania się przebywania na terenie szkoły.  </a:t>
            </a:r>
          </a:p>
          <a:p>
            <a:pPr marL="109728" indent="0">
              <a:buNone/>
            </a:pPr>
            <a:r>
              <a:rPr lang="pl-PL" dirty="0"/>
              <a:t> </a:t>
            </a:r>
          </a:p>
        </p:txBody>
      </p:sp>
    </p:spTree>
    <p:extLst>
      <p:ext uri="{BB962C8B-B14F-4D97-AF65-F5344CB8AC3E}">
        <p14:creationId xmlns:p14="http://schemas.microsoft.com/office/powerpoint/2010/main" val="90745751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r>
              <a:rPr lang="pl-PL" dirty="0" smtClean="0"/>
              <a:t>1</a:t>
            </a:r>
            <a:r>
              <a:rPr lang="pl-PL" dirty="0"/>
              <a:t>. </a:t>
            </a:r>
            <a:r>
              <a:rPr lang="pl-PL" u="sng" dirty="0" smtClean="0"/>
              <a:t>Zajęcia w szkole rozpoczynają się o godz. 7.00 i </a:t>
            </a:r>
            <a:r>
              <a:rPr lang="pl-PL" u="sng" dirty="0" smtClean="0"/>
              <a:t>trwają do godz. </a:t>
            </a:r>
            <a:r>
              <a:rPr lang="pl-PL" u="sng" smtClean="0"/>
              <a:t>17 00</a:t>
            </a:r>
          </a:p>
          <a:p>
            <a:r>
              <a:rPr lang="pl-PL" smtClean="0"/>
              <a:t>2</a:t>
            </a:r>
            <a:r>
              <a:rPr lang="pl-PL" dirty="0" smtClean="0"/>
              <a:t>. Bezpieczeństwo </a:t>
            </a:r>
            <a:r>
              <a:rPr lang="pl-PL" dirty="0"/>
              <a:t>uczniów w budynku Szkoły </a:t>
            </a:r>
            <a:r>
              <a:rPr lang="pl-PL" dirty="0" smtClean="0"/>
              <a:t> W CZASIE PRZERW jest </a:t>
            </a:r>
            <a:r>
              <a:rPr lang="pl-PL" dirty="0"/>
              <a:t>zapewnione przez dyżurujących nauczycieli </a:t>
            </a:r>
            <a:r>
              <a:rPr lang="pl-PL" dirty="0" smtClean="0"/>
              <a:t>.</a:t>
            </a:r>
          </a:p>
          <a:p>
            <a:r>
              <a:rPr lang="pl-PL" dirty="0" smtClean="0"/>
              <a:t> </a:t>
            </a:r>
            <a:r>
              <a:rPr lang="pl-PL" dirty="0"/>
              <a:t>3</a:t>
            </a:r>
            <a:r>
              <a:rPr lang="pl-PL" dirty="0" smtClean="0"/>
              <a:t>. </a:t>
            </a:r>
            <a:r>
              <a:rPr lang="pl-PL" dirty="0"/>
              <a:t>Uczniowie </a:t>
            </a:r>
            <a:r>
              <a:rPr lang="pl-PL" dirty="0" smtClean="0"/>
              <a:t>, </a:t>
            </a:r>
            <a:r>
              <a:rPr lang="pl-PL" dirty="0"/>
              <a:t>dowiezieni przez Rodziców wcześniej oczekują na zajęcia w świetlicy </a:t>
            </a:r>
            <a:r>
              <a:rPr lang="pl-PL" dirty="0" smtClean="0"/>
              <a:t>szkolnej</a:t>
            </a:r>
          </a:p>
          <a:p>
            <a:r>
              <a:rPr lang="pl-PL" dirty="0"/>
              <a:t>4. Uczniowie podczas pobytu w szkole są pod stałą opieką nauczycieli. Uczniowie są zobowiązani do przebywania w miejscu określonym planem zajęć danego dnia, a podczas przerw NA BOISKU SZKOLNYM LUB HOLU , Następnie powinni podejść do sali, w której będą następne zajęcia. </a:t>
            </a:r>
            <a:endParaRPr lang="pl-PL" dirty="0" smtClean="0"/>
          </a:p>
          <a:p>
            <a:r>
              <a:rPr lang="pl-PL" dirty="0"/>
              <a:t>5. Nauczyciel, który prowadzi ostatnie dla uczniów danej klasy /według planu/ zajęcia lekcyjne danego dnia, odprowadza uczniów odpowiednio: - do świetlicy szkolnej, powierza je wychowawcy świetlicy (dotyczy uczniów mało samodzielnych </a:t>
            </a:r>
            <a:r>
              <a:rPr lang="pl-PL" dirty="0" smtClean="0"/>
              <a:t>; </a:t>
            </a:r>
            <a:r>
              <a:rPr lang="pl-PL" dirty="0"/>
              <a:t>lub powierza rodzicom zgodnie z oświadczeniami rodziców. </a:t>
            </a:r>
          </a:p>
          <a:p>
            <a:r>
              <a:rPr lang="pl-PL" dirty="0"/>
              <a:t>6. Rodzice, którzy nie mogą osobiście odebrać dziecka ze szkoły danego dnia (z ważnej przyczyny), zobowiązani są do przekazania nauczycielowi/ wychowawcy/ wychowawcy świetlicy informacji w formie pisemnej (w nagłych przypadkach telefonicznie lub osobiście), kto w danym dniu zabierze dziecko ze szkoły. </a:t>
            </a:r>
          </a:p>
          <a:p>
            <a:r>
              <a:rPr lang="pl-PL" dirty="0"/>
              <a:t>7. Uczniowie dojeżdżający/dochodzących samodzielnie, po skończonych zajęciach wracają do domu.</a:t>
            </a:r>
          </a:p>
          <a:p>
            <a:endParaRPr lang="pl-PL" dirty="0"/>
          </a:p>
          <a:p>
            <a:endParaRPr lang="pl-PL" dirty="0" smtClean="0"/>
          </a:p>
        </p:txBody>
      </p:sp>
      <p:sp>
        <p:nvSpPr>
          <p:cNvPr id="3" name="Tytuł 2"/>
          <p:cNvSpPr>
            <a:spLocks noGrp="1"/>
          </p:cNvSpPr>
          <p:nvPr>
            <p:ph type="title"/>
          </p:nvPr>
        </p:nvSpPr>
        <p:spPr/>
        <p:txBody>
          <a:bodyPr>
            <a:normAutofit fontScale="90000"/>
          </a:bodyPr>
          <a:lstStyle/>
          <a:p>
            <a:r>
              <a:rPr lang="pl-PL" dirty="0" smtClean="0"/>
              <a:t> </a:t>
            </a:r>
            <a:r>
              <a:rPr lang="pl-PL" dirty="0" smtClean="0">
                <a:solidFill>
                  <a:srgbClr val="00B0F0"/>
                </a:solidFill>
              </a:rPr>
              <a:t>ROZPOCZYNANIE I KOŃCZENIE ZAJĘĆ – opieka nad dziećmi</a:t>
            </a:r>
            <a:endParaRPr lang="pl-PL" dirty="0">
              <a:solidFill>
                <a:srgbClr val="00B0F0"/>
              </a:solidFill>
            </a:endParaRPr>
          </a:p>
        </p:txBody>
      </p:sp>
    </p:spTree>
    <p:extLst>
      <p:ext uri="{BB962C8B-B14F-4D97-AF65-F5344CB8AC3E}">
        <p14:creationId xmlns:p14="http://schemas.microsoft.com/office/powerpoint/2010/main" val="420678130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a:buNone/>
            </a:pPr>
            <a:r>
              <a:rPr lang="pl-PL" dirty="0" smtClean="0"/>
              <a:t> </a:t>
            </a:r>
            <a:endParaRPr lang="pl-PL" dirty="0"/>
          </a:p>
          <a:p>
            <a:pPr>
              <a:buNone/>
            </a:pPr>
            <a:r>
              <a:rPr lang="pl-PL" b="1" u="sng" dirty="0"/>
              <a:t>Ogólne zasady kontaktów szkoły z rodzicami /prawnymi opiekunami: </a:t>
            </a:r>
            <a:endParaRPr lang="pl-PL" b="1" u="sng" dirty="0" smtClean="0"/>
          </a:p>
          <a:p>
            <a:r>
              <a:rPr lang="pl-PL" dirty="0" smtClean="0"/>
              <a:t> </a:t>
            </a:r>
            <a:r>
              <a:rPr lang="pl-PL" dirty="0"/>
              <a:t>1. Miejscem kontaktów rodziców (prawnych opiekunów) z wychowawcami klas, nauczycielami przedmiotów, specjalistami szkolnymi i dyrekcją jest Szkoła. </a:t>
            </a:r>
            <a:endParaRPr lang="pl-PL" dirty="0" smtClean="0"/>
          </a:p>
          <a:p>
            <a:r>
              <a:rPr lang="pl-PL" dirty="0" smtClean="0"/>
              <a:t> </a:t>
            </a:r>
            <a:r>
              <a:rPr lang="pl-PL" dirty="0"/>
              <a:t>2. Wszelkie uwagi i wnioski dotyczące pracy szkoły rodzice kierują kolejno do: </a:t>
            </a:r>
            <a:endParaRPr lang="pl-PL" dirty="0" smtClean="0"/>
          </a:p>
          <a:p>
            <a:pPr>
              <a:buNone/>
            </a:pPr>
            <a:r>
              <a:rPr lang="pl-PL" dirty="0" smtClean="0"/>
              <a:t> </a:t>
            </a:r>
            <a:r>
              <a:rPr lang="pl-PL" dirty="0"/>
              <a:t>a) wychowawcy klasy</a:t>
            </a:r>
            <a:r>
              <a:rPr lang="pl-PL" dirty="0" smtClean="0"/>
              <a:t>;</a:t>
            </a:r>
          </a:p>
          <a:p>
            <a:pPr>
              <a:buNone/>
            </a:pPr>
            <a:r>
              <a:rPr lang="pl-PL" dirty="0" smtClean="0"/>
              <a:t> b) pedagoga/psychologa</a:t>
            </a:r>
          </a:p>
          <a:p>
            <a:pPr>
              <a:buNone/>
            </a:pPr>
            <a:r>
              <a:rPr lang="pl-PL" dirty="0" smtClean="0"/>
              <a:t>  </a:t>
            </a:r>
            <a:r>
              <a:rPr lang="pl-PL" dirty="0"/>
              <a:t>c</a:t>
            </a:r>
            <a:r>
              <a:rPr lang="pl-PL" dirty="0" smtClean="0"/>
              <a:t>) </a:t>
            </a:r>
            <a:r>
              <a:rPr lang="pl-PL" dirty="0"/>
              <a:t>Dyrektora i Wicedyrektora Szkoły;  </a:t>
            </a:r>
            <a:endParaRPr lang="pl-PL" dirty="0" smtClean="0"/>
          </a:p>
          <a:p>
            <a:pPr>
              <a:buNone/>
            </a:pPr>
            <a:r>
              <a:rPr lang="pl-PL" dirty="0" smtClean="0"/>
              <a:t>d) </a:t>
            </a:r>
            <a:r>
              <a:rPr lang="pl-PL" dirty="0"/>
              <a:t>Rady Pedagogicznej;  </a:t>
            </a:r>
            <a:endParaRPr lang="pl-PL" dirty="0" smtClean="0"/>
          </a:p>
          <a:p>
            <a:pPr>
              <a:buNone/>
            </a:pPr>
            <a:r>
              <a:rPr lang="pl-PL" dirty="0" smtClean="0"/>
              <a:t>e) </a:t>
            </a:r>
            <a:r>
              <a:rPr lang="pl-PL" dirty="0"/>
              <a:t>Organu Prowadzącego Szkołę.  </a:t>
            </a:r>
            <a:r>
              <a:rPr lang="pl-PL" dirty="0" smtClean="0"/>
              <a:t> </a:t>
            </a:r>
            <a:endParaRPr lang="pl-PL" dirty="0"/>
          </a:p>
          <a:p>
            <a:pPr>
              <a:buNone/>
            </a:pPr>
            <a:r>
              <a:rPr lang="pl-PL" b="1" u="sng" dirty="0"/>
              <a:t>Szczegółowe zasady kontaktów szkoły z rodzicami (prawnymi opiekunami)  </a:t>
            </a:r>
            <a:endParaRPr lang="pl-PL" b="1" u="sng" dirty="0" smtClean="0"/>
          </a:p>
          <a:p>
            <a:pPr>
              <a:buNone/>
            </a:pPr>
            <a:r>
              <a:rPr lang="pl-PL" dirty="0" smtClean="0"/>
              <a:t>1</a:t>
            </a:r>
            <a:r>
              <a:rPr lang="pl-PL" dirty="0"/>
              <a:t>. Udział rodziców (prawnych opiekunów) w życiu szkoły: </a:t>
            </a:r>
            <a:r>
              <a:rPr lang="pl-PL" dirty="0" smtClean="0"/>
              <a:t>\</a:t>
            </a:r>
          </a:p>
          <a:p>
            <a:pPr>
              <a:buNone/>
            </a:pPr>
            <a:r>
              <a:rPr lang="pl-PL" dirty="0" smtClean="0"/>
              <a:t> </a:t>
            </a:r>
            <a:r>
              <a:rPr lang="pl-PL" dirty="0"/>
              <a:t>a) organem reprezentującym rodziców (prawnych opiekunów) jest Rada Rodziców współpracująca z dyrekcją, nauczycielami i samorządem uczniowskim</a:t>
            </a:r>
            <a:r>
              <a:rPr lang="pl-PL" dirty="0" smtClean="0"/>
              <a:t>;</a:t>
            </a:r>
          </a:p>
          <a:p>
            <a:pPr>
              <a:buNone/>
            </a:pPr>
            <a:r>
              <a:rPr lang="pl-PL" dirty="0" smtClean="0"/>
              <a:t>  </a:t>
            </a:r>
            <a:r>
              <a:rPr lang="pl-PL" dirty="0"/>
              <a:t>b) członkowie Rady Rodziców wybierani są spośród poszczególnych zespołów klasowych</a:t>
            </a:r>
            <a:r>
              <a:rPr lang="pl-PL" dirty="0" smtClean="0"/>
              <a:t>;</a:t>
            </a:r>
          </a:p>
          <a:p>
            <a:pPr>
              <a:buNone/>
            </a:pPr>
            <a:r>
              <a:rPr lang="pl-PL" dirty="0" smtClean="0"/>
              <a:t>  </a:t>
            </a:r>
            <a:r>
              <a:rPr lang="pl-PL" dirty="0"/>
              <a:t>c) Rada Rodziców współdecyduje o ważnych przedsięwzięciach podejmowanych przez szkołę; </a:t>
            </a:r>
          </a:p>
        </p:txBody>
      </p:sp>
      <p:sp>
        <p:nvSpPr>
          <p:cNvPr id="3" name="Tytuł 2"/>
          <p:cNvSpPr>
            <a:spLocks noGrp="1"/>
          </p:cNvSpPr>
          <p:nvPr>
            <p:ph type="title"/>
          </p:nvPr>
        </p:nvSpPr>
        <p:spPr/>
        <p:txBody>
          <a:bodyPr>
            <a:normAutofit/>
          </a:bodyPr>
          <a:lstStyle/>
          <a:p>
            <a:r>
              <a:rPr lang="pl-PL" sz="2800" dirty="0" smtClean="0">
                <a:solidFill>
                  <a:srgbClr val="00B0F0"/>
                </a:solidFill>
              </a:rPr>
              <a:t>KONTAKTY Z RODZICAMI/PRAWNYMI OPIEKUNAMI DZIECI</a:t>
            </a:r>
            <a:endParaRPr lang="pl-PL" sz="2800" dirty="0">
              <a:solidFill>
                <a:srgbClr val="00B0F0"/>
              </a:solidFill>
            </a:endParaRPr>
          </a:p>
        </p:txBody>
      </p:sp>
    </p:spTree>
    <p:extLst>
      <p:ext uri="{BB962C8B-B14F-4D97-AF65-F5344CB8AC3E}">
        <p14:creationId xmlns:p14="http://schemas.microsoft.com/office/powerpoint/2010/main" val="1675136862"/>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marL="109728" indent="0">
              <a:buNone/>
            </a:pPr>
            <a:r>
              <a:rPr lang="pl-PL" dirty="0"/>
              <a:t>2.  </a:t>
            </a:r>
            <a:r>
              <a:rPr lang="pl-PL" u="sng" dirty="0"/>
              <a:t>Spotkania nauczycieli z rodzicami (prawnymi opiekunami) odbywają się planowo: </a:t>
            </a:r>
            <a:endParaRPr lang="pl-PL" u="sng" dirty="0" smtClean="0"/>
          </a:p>
          <a:p>
            <a:pPr>
              <a:buNone/>
            </a:pPr>
            <a:r>
              <a:rPr lang="pl-PL" dirty="0" smtClean="0"/>
              <a:t> </a:t>
            </a:r>
            <a:r>
              <a:rPr lang="pl-PL" dirty="0"/>
              <a:t>a) w czasie zebrań z rodzicami ( prawnymi opiekunami) obecność rodzica (prawnego opiekuna) na zebraniach jest obowiązkowa- terminy zebrań ustalone są na początku roku szkolnego; </a:t>
            </a:r>
            <a:endParaRPr lang="pl-PL" dirty="0" smtClean="0"/>
          </a:p>
          <a:p>
            <a:pPr>
              <a:buNone/>
            </a:pPr>
            <a:r>
              <a:rPr lang="pl-PL" dirty="0" smtClean="0"/>
              <a:t> </a:t>
            </a:r>
            <a:r>
              <a:rPr lang="pl-PL" dirty="0"/>
              <a:t>b) w czasie „Dni otwartych” - terminy ustalone są na początku roku szkolnego; </a:t>
            </a:r>
            <a:endParaRPr lang="pl-PL" dirty="0" smtClean="0"/>
          </a:p>
          <a:p>
            <a:pPr>
              <a:buNone/>
            </a:pPr>
            <a:r>
              <a:rPr lang="pl-PL" dirty="0" smtClean="0"/>
              <a:t> </a:t>
            </a:r>
            <a:r>
              <a:rPr lang="pl-PL" dirty="0"/>
              <a:t>c) w innych terminach po wcześniejszym uzgodnieniu z nauczycielem, z wykluczeniem lekcji i przerw, w czasie których nauczyciel wykonuje swoje obowiązki (opieka nad klasą, dyżury);  d) w sytuacjach uzasadnionych wychowawczo, szkoła wzywa rodziców (prawnych opiekunów) poza ustalonymi terminami. </a:t>
            </a:r>
            <a:endParaRPr lang="pl-PL" dirty="0" smtClean="0"/>
          </a:p>
          <a:p>
            <a:pPr>
              <a:buNone/>
            </a:pPr>
            <a:r>
              <a:rPr lang="pl-PL" dirty="0" smtClean="0"/>
              <a:t>3. </a:t>
            </a:r>
            <a:r>
              <a:rPr lang="pl-PL" u="sng" dirty="0"/>
              <a:t>Indywidualne spotkania z rodzicami</a:t>
            </a:r>
            <a:r>
              <a:rPr lang="pl-PL" dirty="0"/>
              <a:t>/ prawnymi opiekunami odbywają się w uzasadnionych przypadkach</a:t>
            </a:r>
            <a:r>
              <a:rPr lang="pl-PL" dirty="0" smtClean="0"/>
              <a:t>.</a:t>
            </a:r>
          </a:p>
          <a:p>
            <a:pPr>
              <a:buNone/>
            </a:pPr>
            <a:r>
              <a:rPr lang="pl-PL" u="sng" dirty="0" smtClean="0"/>
              <a:t> </a:t>
            </a:r>
            <a:r>
              <a:rPr lang="pl-PL" u="sng" dirty="0"/>
              <a:t>Wychowawca/ nauczyciel/ specjalista dba o to, aby</a:t>
            </a:r>
            <a:r>
              <a:rPr lang="pl-PL" dirty="0"/>
              <a:t>: </a:t>
            </a:r>
            <a:endParaRPr lang="pl-PL" dirty="0" smtClean="0"/>
          </a:p>
          <a:p>
            <a:pPr>
              <a:buNone/>
            </a:pPr>
            <a:r>
              <a:rPr lang="pl-PL" dirty="0"/>
              <a:t>a) rozmowa odbywała się bez udziału osób, których sprawa nie dotyczy w sali lekcyjnej lub innym miejscu do tego przeznaczonym (nie na korytarzu w czasie przerw); </a:t>
            </a:r>
          </a:p>
          <a:p>
            <a:pPr>
              <a:buNone/>
            </a:pPr>
            <a:r>
              <a:rPr lang="pl-PL" dirty="0"/>
              <a:t> b) rozmówców obowiązywała dyskrecja; </a:t>
            </a:r>
          </a:p>
          <a:p>
            <a:pPr>
              <a:buNone/>
            </a:pPr>
            <a:r>
              <a:rPr lang="pl-PL" dirty="0"/>
              <a:t>c) z rozmowy sporządzić notatkę, którą podpisują wszyscy uczestnicy rozmowy.</a:t>
            </a:r>
          </a:p>
          <a:p>
            <a:pPr>
              <a:buNone/>
            </a:pPr>
            <a:endParaRPr lang="pl-PL" dirty="0"/>
          </a:p>
        </p:txBody>
      </p:sp>
    </p:spTree>
    <p:extLst>
      <p:ext uri="{BB962C8B-B14F-4D97-AF65-F5344CB8AC3E}">
        <p14:creationId xmlns:p14="http://schemas.microsoft.com/office/powerpoint/2010/main" val="3125881219"/>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32500" lnSpcReduction="20000"/>
          </a:bodyPr>
          <a:lstStyle/>
          <a:p>
            <a:pPr>
              <a:buNone/>
            </a:pPr>
            <a:r>
              <a:rPr lang="pl-PL" sz="4300" dirty="0" smtClean="0"/>
              <a:t>4</a:t>
            </a:r>
            <a:r>
              <a:rPr lang="pl-PL" sz="4300" dirty="0"/>
              <a:t>. Dokumentacja kontaktów nauczyciela z rodzicami/ prawnymi opiekunami:  </a:t>
            </a:r>
            <a:endParaRPr lang="pl-PL" sz="4300" dirty="0" smtClean="0"/>
          </a:p>
          <a:p>
            <a:pPr marL="624078" indent="-514350">
              <a:buNone/>
            </a:pPr>
            <a:r>
              <a:rPr lang="pl-PL" sz="4300" dirty="0" smtClean="0"/>
              <a:t>a)informacje </a:t>
            </a:r>
            <a:r>
              <a:rPr lang="pl-PL" sz="4300" dirty="0"/>
              <a:t>dla rodziców/ prawnych opiekunów nauczyciel umieszcza w </a:t>
            </a:r>
            <a:r>
              <a:rPr lang="pl-PL" sz="4300" dirty="0" smtClean="0"/>
              <a:t>zeszycie </a:t>
            </a:r>
            <a:r>
              <a:rPr lang="pl-PL" sz="4300" dirty="0"/>
              <a:t>korespondencji danego ucznia </a:t>
            </a:r>
            <a:endParaRPr lang="pl-PL" sz="4300" dirty="0" smtClean="0"/>
          </a:p>
          <a:p>
            <a:pPr marL="624078" indent="-514350">
              <a:buNone/>
            </a:pPr>
            <a:r>
              <a:rPr lang="pl-PL" sz="4300" dirty="0" smtClean="0"/>
              <a:t>  b) </a:t>
            </a:r>
            <a:r>
              <a:rPr lang="pl-PL" sz="4300" dirty="0"/>
              <a:t>rodzic/ prawny opiekun jest zobowiązany do pisemnego usprawiedliwienia nieobecności dziecka na zajęciach szkolnych w terminie do jednego </a:t>
            </a:r>
            <a:r>
              <a:rPr lang="pl-PL" sz="4300" dirty="0" smtClean="0"/>
              <a:t>tygodnia po </a:t>
            </a:r>
            <a:r>
              <a:rPr lang="pl-PL" sz="4300" dirty="0"/>
              <a:t>powrocie dziecka do szkoły  </a:t>
            </a:r>
            <a:endParaRPr lang="pl-PL" sz="4300" dirty="0" smtClean="0"/>
          </a:p>
          <a:p>
            <a:pPr marL="624078" indent="-514350">
              <a:buNone/>
            </a:pPr>
            <a:r>
              <a:rPr lang="pl-PL" sz="4300" dirty="0" smtClean="0"/>
              <a:t>d</a:t>
            </a:r>
            <a:r>
              <a:rPr lang="pl-PL" sz="4300" dirty="0"/>
              <a:t>) zwolnienie dziecka z zajęć następuje po wcześniejszej, pisemnej prośbie rodzica / prawnego opiekuna – </a:t>
            </a:r>
            <a:r>
              <a:rPr lang="pl-PL" sz="4300" dirty="0" smtClean="0"/>
              <a:t>ewentualnie  </a:t>
            </a:r>
            <a:r>
              <a:rPr lang="pl-PL" sz="4300" dirty="0"/>
              <a:t>telefoniczne prośby o zwolnienie </a:t>
            </a:r>
            <a:r>
              <a:rPr lang="pl-PL" sz="4300" dirty="0" smtClean="0"/>
              <a:t>uczniów               ( w wyjątkowych przypadkach)- telefonicznie</a:t>
            </a:r>
          </a:p>
          <a:p>
            <a:pPr marL="624078" indent="-514350">
              <a:buNone/>
            </a:pPr>
            <a:r>
              <a:rPr lang="pl-PL" sz="4300" dirty="0" smtClean="0"/>
              <a:t>5. </a:t>
            </a:r>
            <a:r>
              <a:rPr lang="pl-PL" sz="4300" dirty="0"/>
              <a:t>Rozmowy z rodzicami/ prawnymi opiekunami są odnotowywane w dzienniku lekcyjnym</a:t>
            </a:r>
          </a:p>
          <a:p>
            <a:pPr marL="624078" indent="-514350">
              <a:buNone/>
            </a:pPr>
            <a:r>
              <a:rPr lang="pl-PL" sz="4300" dirty="0"/>
              <a:t> </a:t>
            </a:r>
            <a:r>
              <a:rPr lang="pl-PL" sz="4300" dirty="0" smtClean="0"/>
              <a:t>6. </a:t>
            </a:r>
            <a:r>
              <a:rPr lang="pl-PL" sz="4300" dirty="0"/>
              <a:t>Rodzice/ prawni opiekunowie w formie pisemnej wyrażają zgodę na: </a:t>
            </a:r>
          </a:p>
          <a:p>
            <a:pPr marL="624078" indent="-514350">
              <a:buNone/>
            </a:pPr>
            <a:r>
              <a:rPr lang="pl-PL" sz="4300" dirty="0"/>
              <a:t>a) odbiór dziecka  ze szkoły przez upoważnione osoby; </a:t>
            </a:r>
          </a:p>
          <a:p>
            <a:pPr marL="624078" indent="-514350">
              <a:buNone/>
            </a:pPr>
            <a:r>
              <a:rPr lang="pl-PL" sz="4300" dirty="0"/>
              <a:t> b) udział i wyjazdy dzieci na różnego rodzaju konkursy i zawody sportowe odbywające się poza terenem szkoły; </a:t>
            </a:r>
          </a:p>
          <a:p>
            <a:pPr marL="624078" indent="-514350">
              <a:buNone/>
            </a:pPr>
            <a:r>
              <a:rPr lang="pl-PL" sz="4300" dirty="0"/>
              <a:t>  c) uczestnictwo w zajęciach „Wychowania do życia w rodzinie” </a:t>
            </a:r>
            <a:endParaRPr lang="pl-PL" sz="4300" dirty="0" smtClean="0"/>
          </a:p>
          <a:p>
            <a:pPr marL="624078" indent="-514350">
              <a:buNone/>
            </a:pPr>
            <a:r>
              <a:rPr lang="pl-PL" sz="4300" dirty="0"/>
              <a:t>d) lekcji religii </a:t>
            </a:r>
          </a:p>
          <a:p>
            <a:pPr marL="624078" indent="-514350">
              <a:buNone/>
            </a:pPr>
            <a:r>
              <a:rPr lang="pl-PL" sz="4300" dirty="0"/>
              <a:t> e) pobyt dziecka w świetlicy szkolnej;</a:t>
            </a:r>
          </a:p>
          <a:p>
            <a:pPr marL="624078" indent="-514350">
              <a:buNone/>
            </a:pPr>
            <a:r>
              <a:rPr lang="pl-PL" sz="4300" dirty="0"/>
              <a:t>  f) objęcie dziecka pomocą psychologiczno-pedagogiczną na terenie Szkoły</a:t>
            </a:r>
          </a:p>
          <a:p>
            <a:pPr marL="624078" indent="-514350">
              <a:buNone/>
            </a:pPr>
            <a:endParaRPr lang="pl-PL" dirty="0"/>
          </a:p>
          <a:p>
            <a:pPr marL="624078" indent="-514350">
              <a:buNone/>
            </a:pPr>
            <a:endParaRPr lang="pl-PL" dirty="0" smtClean="0"/>
          </a:p>
          <a:p>
            <a:pPr marL="624078" indent="-514350">
              <a:buAutoNum type="alphaLcParenR"/>
            </a:pPr>
            <a:endParaRPr lang="pl-PL" dirty="0" smtClean="0"/>
          </a:p>
          <a:p>
            <a:pPr marL="624078" indent="-514350">
              <a:buNone/>
            </a:pPr>
            <a:endParaRPr lang="pl-PL" dirty="0" smtClean="0"/>
          </a:p>
          <a:p>
            <a:pPr marL="624078" indent="-514350">
              <a:buNone/>
            </a:pPr>
            <a:r>
              <a:rPr lang="pl-PL" dirty="0" smtClean="0"/>
              <a:t>  </a:t>
            </a:r>
            <a:endParaRPr lang="pl-PL" dirty="0"/>
          </a:p>
        </p:txBody>
      </p:sp>
    </p:spTree>
    <p:extLst>
      <p:ext uri="{BB962C8B-B14F-4D97-AF65-F5344CB8AC3E}">
        <p14:creationId xmlns:p14="http://schemas.microsoft.com/office/powerpoint/2010/main" val="1313462173"/>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r>
              <a:rPr lang="pl-PL" dirty="0"/>
              <a:t>7. Rodzic / prawny opiekun ma obowiązek poinformować wychowawcę klasy o problemach zdrowotnych dziecka i zaleceniach lekarskich. </a:t>
            </a:r>
            <a:endParaRPr lang="pl-PL" dirty="0" smtClean="0"/>
          </a:p>
          <a:p>
            <a:r>
              <a:rPr lang="pl-PL" dirty="0" smtClean="0"/>
              <a:t> </a:t>
            </a:r>
            <a:r>
              <a:rPr lang="pl-PL" dirty="0"/>
              <a:t>8. Aktywizowanie i motywowanie rodziców/ prawnych </a:t>
            </a:r>
            <a:r>
              <a:rPr lang="pl-PL" dirty="0" smtClean="0"/>
              <a:t>opiekunów do </a:t>
            </a:r>
            <a:r>
              <a:rPr lang="pl-PL" dirty="0"/>
              <a:t>współpracy ze szkołą odbywa się poprzez: </a:t>
            </a:r>
            <a:endParaRPr lang="pl-PL" dirty="0" smtClean="0"/>
          </a:p>
          <a:p>
            <a:r>
              <a:rPr lang="pl-PL" dirty="0" smtClean="0"/>
              <a:t> </a:t>
            </a:r>
            <a:r>
              <a:rPr lang="pl-PL" dirty="0"/>
              <a:t>a) wspólne rozwiązywanie problemów klasowych; </a:t>
            </a:r>
            <a:endParaRPr lang="pl-PL" dirty="0" smtClean="0"/>
          </a:p>
          <a:p>
            <a:r>
              <a:rPr lang="pl-PL" dirty="0" smtClean="0"/>
              <a:t> </a:t>
            </a:r>
            <a:r>
              <a:rPr lang="pl-PL" dirty="0"/>
              <a:t>b) pomoc „trójki klasowej” w organizacji imprez klasowych; </a:t>
            </a:r>
            <a:endParaRPr lang="pl-PL" dirty="0" smtClean="0"/>
          </a:p>
          <a:p>
            <a:r>
              <a:rPr lang="pl-PL" dirty="0" smtClean="0"/>
              <a:t> </a:t>
            </a:r>
            <a:r>
              <a:rPr lang="pl-PL" dirty="0"/>
              <a:t>c) udział rodziców/ prawnych opiekunów w takich formach pracy szkoły jak: wycieczki, lekcje otwarte, inne uroczystości; </a:t>
            </a:r>
            <a:endParaRPr lang="pl-PL" dirty="0" smtClean="0"/>
          </a:p>
          <a:p>
            <a:r>
              <a:rPr lang="pl-PL" dirty="0"/>
              <a:t>9. Udzielanie wsparcia rodzicom / prawnym opiekunom przez szkołę odbywa się poprzez: </a:t>
            </a:r>
          </a:p>
          <a:p>
            <a:r>
              <a:rPr lang="pl-PL" dirty="0"/>
              <a:t> a) w razie wystąpienia trudności w nauce i zachowaniu dziecka rodzic/ prawny opiekun może skorzystać z pomocy nauczycieli i specjalistów szkolnych (pedagog, psycholog, logopeda, </a:t>
            </a:r>
          </a:p>
          <a:p>
            <a:r>
              <a:rPr lang="pl-PL" dirty="0"/>
              <a:t>b) każde dziecko, a w szczególności posiadające opinię PPP lub orzeczenie o potrzebie kształcenia specjalnego może skorzystać z dodatkowych zajęć prowadzonych przez specjalistów szkolnych:  wg zaleceń zamieszczonych w </a:t>
            </a:r>
            <a:r>
              <a:rPr lang="pl-PL" dirty="0" err="1"/>
              <a:t>IPET</a:t>
            </a:r>
            <a:endParaRPr lang="pl-PL" dirty="0"/>
          </a:p>
          <a:p>
            <a:r>
              <a:rPr lang="pl-PL" dirty="0" smtClean="0"/>
              <a:t> </a:t>
            </a:r>
          </a:p>
        </p:txBody>
      </p:sp>
    </p:spTree>
    <p:extLst>
      <p:ext uri="{BB962C8B-B14F-4D97-AF65-F5344CB8AC3E}">
        <p14:creationId xmlns:p14="http://schemas.microsoft.com/office/powerpoint/2010/main" val="12442038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a:buNone/>
            </a:pPr>
            <a:r>
              <a:rPr lang="pl-PL" dirty="0" smtClean="0"/>
              <a:t> </a:t>
            </a:r>
            <a:endParaRPr lang="pl-PL" dirty="0"/>
          </a:p>
          <a:p>
            <a:r>
              <a:rPr lang="pl-PL" u="sng" dirty="0"/>
              <a:t>1. Każdy wychowawca klasy </a:t>
            </a:r>
            <a:endParaRPr lang="pl-PL" u="sng" dirty="0" smtClean="0"/>
          </a:p>
          <a:p>
            <a:r>
              <a:rPr lang="pl-PL" dirty="0" smtClean="0"/>
              <a:t>  </a:t>
            </a:r>
            <a:r>
              <a:rPr lang="pl-PL" dirty="0"/>
              <a:t>a) zbiera od rodziców/ prawnych opiekunów  oświadczenia według przyjętego przez szkołę wzoru, o sposobie powrotu dziecka ze </a:t>
            </a:r>
            <a:r>
              <a:rPr lang="pl-PL" dirty="0" smtClean="0"/>
              <a:t>szkoły do </a:t>
            </a:r>
            <a:r>
              <a:rPr lang="pl-PL" dirty="0"/>
              <a:t>domu. </a:t>
            </a:r>
            <a:endParaRPr lang="pl-PL" dirty="0" smtClean="0"/>
          </a:p>
          <a:p>
            <a:r>
              <a:rPr lang="pl-PL" dirty="0" smtClean="0"/>
              <a:t>Oświadczenie </a:t>
            </a:r>
            <a:r>
              <a:rPr lang="pl-PL" dirty="0"/>
              <a:t>wychowawca zamieszcza w teczce wychowawcy i informuje o tym innych nauczycieli prowadzących ostatnią lekcję lub uczących w danej klasie</a:t>
            </a:r>
            <a:r>
              <a:rPr lang="pl-PL" dirty="0" smtClean="0"/>
              <a:t>;</a:t>
            </a:r>
          </a:p>
          <a:p>
            <a:r>
              <a:rPr lang="pl-PL" dirty="0" smtClean="0"/>
              <a:t> </a:t>
            </a:r>
            <a:r>
              <a:rPr lang="pl-PL" dirty="0"/>
              <a:t>b) gromadzi i przechowuje oświadczenia w teczce wychowawcy do końca roku szkolnego</a:t>
            </a:r>
            <a:r>
              <a:rPr lang="pl-PL" dirty="0" smtClean="0"/>
              <a:t>;</a:t>
            </a:r>
          </a:p>
          <a:p>
            <a:r>
              <a:rPr lang="pl-PL" dirty="0" smtClean="0"/>
              <a:t> </a:t>
            </a:r>
            <a:r>
              <a:rPr lang="pl-PL" dirty="0"/>
              <a:t>c) zamieszcza w dzienniku </a:t>
            </a:r>
            <a:r>
              <a:rPr lang="pl-PL" dirty="0" smtClean="0"/>
              <a:t>lekcyjnym oraz </a:t>
            </a:r>
            <a:r>
              <a:rPr lang="pl-PL" dirty="0"/>
              <a:t>teczce wychowawcy listę dzieci uczęszczających na zajęcia pozalekcyjne odbywające się w szkole, przekazuje również taką listę wychowawcom świetlicy </a:t>
            </a:r>
            <a:r>
              <a:rPr lang="pl-PL" dirty="0" smtClean="0"/>
              <a:t>szkolnej</a:t>
            </a:r>
          </a:p>
          <a:p>
            <a:r>
              <a:rPr lang="pl-PL" dirty="0" smtClean="0"/>
              <a:t>.Czas </a:t>
            </a:r>
            <a:r>
              <a:rPr lang="pl-PL" dirty="0"/>
              <a:t>oczekiwania na zajęcia pozalekcyjne uczniowie </a:t>
            </a:r>
            <a:r>
              <a:rPr lang="pl-PL" dirty="0" smtClean="0"/>
              <a:t> </a:t>
            </a:r>
            <a:r>
              <a:rPr lang="pl-PL" dirty="0"/>
              <a:t>mogą spędzić w świetlicy. Rodzic/ prawny opiekun zobowiązany jest wówczas wypełnić kartę świetlicy. </a:t>
            </a:r>
            <a:endParaRPr lang="pl-PL" dirty="0" smtClean="0"/>
          </a:p>
          <a:p>
            <a:r>
              <a:rPr lang="pl-PL" dirty="0" smtClean="0"/>
              <a:t> </a:t>
            </a:r>
            <a:r>
              <a:rPr lang="pl-PL" dirty="0"/>
              <a:t>2. Dziecko może być odebrane ze szkoły przez rodziców/ prawnych opiekunów lub osoby upoważnione zapewniające dziecku pełne bezpieczeństwo</a:t>
            </a:r>
            <a:r>
              <a:rPr lang="pl-PL" dirty="0" smtClean="0"/>
              <a:t>. </a:t>
            </a:r>
            <a:r>
              <a:rPr lang="pl-PL" u="sng" dirty="0" smtClean="0"/>
              <a:t>Na pisemną zgodę rodziców. </a:t>
            </a:r>
          </a:p>
          <a:p>
            <a:r>
              <a:rPr lang="pl-PL" dirty="0" smtClean="0"/>
              <a:t> </a:t>
            </a:r>
            <a:r>
              <a:rPr lang="pl-PL" dirty="0"/>
              <a:t>3. Rodzice/ prawni opiekunowie składają pisemne oświadczenie o osobach upoważnionych do odbioru dziecka ze szkoły. </a:t>
            </a:r>
          </a:p>
        </p:txBody>
      </p:sp>
      <p:sp>
        <p:nvSpPr>
          <p:cNvPr id="3" name="Tytuł 2"/>
          <p:cNvSpPr>
            <a:spLocks noGrp="1"/>
          </p:cNvSpPr>
          <p:nvPr>
            <p:ph type="title"/>
          </p:nvPr>
        </p:nvSpPr>
        <p:spPr/>
        <p:txBody>
          <a:bodyPr>
            <a:normAutofit fontScale="90000"/>
          </a:bodyPr>
          <a:lstStyle/>
          <a:p>
            <a:r>
              <a:rPr lang="pl-PL" sz="3100" dirty="0" smtClean="0">
                <a:solidFill>
                  <a:srgbClr val="00B0F0"/>
                </a:solidFill>
              </a:rPr>
              <a:t>PROWADZENIE DOKUMENTACJI </a:t>
            </a:r>
            <a:r>
              <a:rPr lang="pl-PL" sz="2200" dirty="0" smtClean="0">
                <a:solidFill>
                  <a:srgbClr val="00B0F0"/>
                </a:solidFill>
              </a:rPr>
              <a:t>WYCHOWAWCÓW DOTYCZĄCEJ ODBIERANIA DZIECKA ZE SZKOŁY PO LEKCJACH I/LUB ZAJĘCIACH DODATKOWYCH</a:t>
            </a:r>
            <a:endParaRPr lang="pl-PL" sz="2200" dirty="0">
              <a:solidFill>
                <a:srgbClr val="00B0F0"/>
              </a:solidFill>
            </a:endParaRPr>
          </a:p>
        </p:txBody>
      </p:sp>
    </p:spTree>
    <p:extLst>
      <p:ext uri="{BB962C8B-B14F-4D97-AF65-F5344CB8AC3E}">
        <p14:creationId xmlns:p14="http://schemas.microsoft.com/office/powerpoint/2010/main" val="299265288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a:buNone/>
            </a:pPr>
            <a:r>
              <a:rPr lang="pl-PL" dirty="0"/>
              <a:t>4. Dziecko nie może być wydane na telefoniczną prośbę rodzica/ prawnego opiekuna czy innej osoby</a:t>
            </a:r>
            <a:r>
              <a:rPr lang="pl-PL" dirty="0" smtClean="0"/>
              <a:t>.</a:t>
            </a:r>
          </a:p>
          <a:p>
            <a:pPr>
              <a:buNone/>
            </a:pPr>
            <a:r>
              <a:rPr lang="pl-PL" dirty="0" smtClean="0"/>
              <a:t>  </a:t>
            </a:r>
            <a:r>
              <a:rPr lang="pl-PL" dirty="0"/>
              <a:t>5. Osobą upoważnioną do odbioru dziecka ze szkoły musi być osoba </a:t>
            </a:r>
            <a:r>
              <a:rPr lang="pl-PL" dirty="0" smtClean="0"/>
              <a:t>pełnoletnia</a:t>
            </a:r>
          </a:p>
          <a:p>
            <a:pPr>
              <a:buNone/>
            </a:pPr>
            <a:r>
              <a:rPr lang="pl-PL" dirty="0" smtClean="0"/>
              <a:t> </a:t>
            </a:r>
            <a:r>
              <a:rPr lang="pl-PL" dirty="0"/>
              <a:t>a) osoba upoważniona do odbioru dziecka powinna posiadać przy sobie dowód tożsamości i na żądanie nauczyciela go okazać. </a:t>
            </a:r>
            <a:endParaRPr lang="pl-PL" dirty="0" smtClean="0"/>
          </a:p>
          <a:p>
            <a:pPr>
              <a:buNone/>
            </a:pPr>
            <a:r>
              <a:rPr lang="pl-PL" dirty="0" smtClean="0"/>
              <a:t> </a:t>
            </a:r>
            <a:r>
              <a:rPr lang="pl-PL" dirty="0"/>
              <a:t>6. Szkoła może odmówić wydania dziecka w przypadku, gdy stan osoby zamierzającej odebrać dziecko (np. upojenie alkoholowe, agresywne zachowanie) będzie wskazywał, że nie jest ona w stanie zapewnić dziecku bezpieczeństwa</a:t>
            </a:r>
            <a:r>
              <a:rPr lang="pl-PL" dirty="0" smtClean="0"/>
              <a:t>.</a:t>
            </a:r>
          </a:p>
          <a:p>
            <a:pPr>
              <a:buNone/>
            </a:pPr>
            <a:r>
              <a:rPr lang="pl-PL" dirty="0" smtClean="0"/>
              <a:t> </a:t>
            </a:r>
            <a:r>
              <a:rPr lang="pl-PL" dirty="0"/>
              <a:t>Nauczyciel lub osoba z personelu szkoły ma wówczas obowiązek zatrzymać dziecko w szkole do czasu wyjaśnienia sprawy. </a:t>
            </a:r>
            <a:endParaRPr lang="pl-PL" dirty="0" smtClean="0"/>
          </a:p>
          <a:p>
            <a:pPr>
              <a:buNone/>
            </a:pPr>
            <a:r>
              <a:rPr lang="pl-PL" dirty="0" smtClean="0"/>
              <a:t>W </a:t>
            </a:r>
            <a:r>
              <a:rPr lang="pl-PL" dirty="0"/>
              <a:t>tym przypadku należy wezwać drugiego rodzica/ opiekuna prawnego dziecka lub upoważnioną osobę</a:t>
            </a:r>
            <a:r>
              <a:rPr lang="pl-PL" dirty="0" smtClean="0"/>
              <a:t>.</a:t>
            </a:r>
          </a:p>
          <a:p>
            <a:pPr>
              <a:buNone/>
            </a:pPr>
            <a:r>
              <a:rPr lang="pl-PL" dirty="0" smtClean="0"/>
              <a:t> </a:t>
            </a:r>
            <a:r>
              <a:rPr lang="pl-PL" dirty="0"/>
              <a:t>Jeżeli jest to niemożliwe nauczyciel lub osoba z personelu szkoły ma prawo wezwać Policję. </a:t>
            </a:r>
            <a:endParaRPr lang="pl-PL" dirty="0" smtClean="0"/>
          </a:p>
          <a:p>
            <a:pPr>
              <a:buNone/>
            </a:pPr>
            <a:r>
              <a:rPr lang="pl-PL" dirty="0"/>
              <a:t>7. Z chwilą oddania dziecka rodzicom/ prawnym opiekunom za bezpieczeństwo dziecka odpowiadają te osoby.  </a:t>
            </a:r>
          </a:p>
          <a:p>
            <a:pPr>
              <a:buNone/>
            </a:pPr>
            <a:r>
              <a:rPr lang="pl-PL" dirty="0"/>
              <a:t>8. Procedura gromadzenia wyżej wymienionej dokumentacji powtarzana jest w każdym roku szkolnym.</a:t>
            </a:r>
          </a:p>
          <a:p>
            <a:pPr>
              <a:buNone/>
            </a:pPr>
            <a:endParaRPr lang="pl-PL" dirty="0"/>
          </a:p>
        </p:txBody>
      </p:sp>
    </p:spTree>
    <p:extLst>
      <p:ext uri="{BB962C8B-B14F-4D97-AF65-F5344CB8AC3E}">
        <p14:creationId xmlns:p14="http://schemas.microsoft.com/office/powerpoint/2010/main" val="63897433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a:buNone/>
            </a:pPr>
            <a:r>
              <a:rPr lang="pl-PL" dirty="0" smtClean="0"/>
              <a:t> </a:t>
            </a:r>
            <a:endParaRPr lang="pl-PL" dirty="0"/>
          </a:p>
          <a:p>
            <a:r>
              <a:rPr lang="pl-PL" dirty="0"/>
              <a:t>1. Zwolnienie ucznia z przedmiotów następuje na podstawie </a:t>
            </a:r>
            <a:r>
              <a:rPr lang="pl-PL" u="sng" dirty="0"/>
              <a:t>pisemnego zwolnienia od rodziców. </a:t>
            </a:r>
            <a:endParaRPr lang="pl-PL" u="sng" dirty="0" smtClean="0"/>
          </a:p>
          <a:p>
            <a:pPr>
              <a:buNone/>
            </a:pPr>
            <a:r>
              <a:rPr lang="pl-PL" dirty="0" smtClean="0"/>
              <a:t> </a:t>
            </a:r>
            <a:r>
              <a:rPr lang="pl-PL" dirty="0"/>
              <a:t>a) ucznia może zwolnić wychowawca lub nauczyciel uczący w klasie (w porozumieniu z rodzicami/ prawnymi opiekunami ucznia). </a:t>
            </a:r>
            <a:endParaRPr lang="pl-PL" dirty="0" smtClean="0"/>
          </a:p>
          <a:p>
            <a:pPr>
              <a:buNone/>
            </a:pPr>
            <a:r>
              <a:rPr lang="pl-PL" dirty="0" smtClean="0"/>
              <a:t> </a:t>
            </a:r>
            <a:r>
              <a:rPr lang="pl-PL" dirty="0"/>
              <a:t>2. </a:t>
            </a:r>
            <a:r>
              <a:rPr lang="pl-PL" b="1" dirty="0"/>
              <a:t>Stałe zwolnienia uczniów: </a:t>
            </a:r>
          </a:p>
          <a:p>
            <a:r>
              <a:rPr lang="pl-PL" dirty="0"/>
              <a:t>a) wychowanie fizyczne </a:t>
            </a:r>
          </a:p>
          <a:p>
            <a:r>
              <a:rPr lang="pl-PL" dirty="0"/>
              <a:t>Dyrektor  Szkoły zwalnia ucznia z lekcji wychowania fizycznego na podstawie podania złożonego przez rodzica/prawnego opiekuna i w oparciu o zaświadczenie lekarskie, na czas określony w tym zaświadczeniu. </a:t>
            </a:r>
          </a:p>
          <a:p>
            <a:r>
              <a:rPr lang="pl-PL" dirty="0" smtClean="0"/>
              <a:t>b) </a:t>
            </a:r>
            <a:r>
              <a:rPr lang="pl-PL" dirty="0"/>
              <a:t>religia </a:t>
            </a:r>
          </a:p>
          <a:p>
            <a:r>
              <a:rPr lang="pl-PL" dirty="0"/>
              <a:t>Lekcje religii organizowane na podstawie odrębnych przepisów są zajęciami obowiązkowymi dla ucznia, o którego uczestnictwie w tych zajęciach rodzic zdecydował, chyba że rodzic złoży do Dyrektora Szkoły  podanie, na podstawie, którego uczeń zostaje zwolniony z tych zajęć. </a:t>
            </a:r>
          </a:p>
          <a:p>
            <a:pPr>
              <a:buNone/>
            </a:pPr>
            <a:endParaRPr lang="pl-PL" dirty="0"/>
          </a:p>
        </p:txBody>
      </p:sp>
      <p:sp>
        <p:nvSpPr>
          <p:cNvPr id="3" name="Tytuł 2"/>
          <p:cNvSpPr>
            <a:spLocks noGrp="1"/>
          </p:cNvSpPr>
          <p:nvPr>
            <p:ph type="title"/>
          </p:nvPr>
        </p:nvSpPr>
        <p:spPr/>
        <p:txBody>
          <a:bodyPr>
            <a:normAutofit/>
          </a:bodyPr>
          <a:lstStyle/>
          <a:p>
            <a:r>
              <a:rPr lang="pl-PL" sz="2400" dirty="0" smtClean="0">
                <a:solidFill>
                  <a:srgbClr val="00B0F0"/>
                </a:solidFill>
              </a:rPr>
              <a:t>ZWALNIANIE UCZNIÓW Z ZAJĘĆ DYDAKTYCZNYCH                                       I USPRAWIEDLIWIANIE NIEOBECNOŚCI</a:t>
            </a:r>
            <a:endParaRPr lang="pl-PL" sz="2400" dirty="0">
              <a:solidFill>
                <a:srgbClr val="00B0F0"/>
              </a:solidFill>
            </a:endParaRPr>
          </a:p>
        </p:txBody>
      </p:sp>
    </p:spTree>
    <p:extLst>
      <p:ext uri="{BB962C8B-B14F-4D97-AF65-F5344CB8AC3E}">
        <p14:creationId xmlns:p14="http://schemas.microsoft.com/office/powerpoint/2010/main" val="4097293720"/>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a:buNone/>
            </a:pPr>
            <a:r>
              <a:rPr lang="pl-PL" dirty="0" smtClean="0"/>
              <a:t>c) </a:t>
            </a:r>
            <a:r>
              <a:rPr lang="pl-PL" dirty="0"/>
              <a:t>wychowanie do życia w rodzinie </a:t>
            </a:r>
          </a:p>
          <a:p>
            <a:pPr>
              <a:buNone/>
            </a:pPr>
            <a:r>
              <a:rPr lang="pl-PL" dirty="0"/>
              <a:t>Zajęcia „wychowanie do życia w rodzinie” </a:t>
            </a:r>
            <a:r>
              <a:rPr lang="pl-PL" dirty="0" smtClean="0"/>
              <a:t>są </a:t>
            </a:r>
            <a:r>
              <a:rPr lang="pl-PL" dirty="0"/>
              <a:t>zajęciami obowiązkowymi dla ucznia, chyba, że rodzic/prawny opiekun złoży do Dyrektora Szkoły podanie w tej sprawie. </a:t>
            </a:r>
          </a:p>
          <a:p>
            <a:pPr>
              <a:buNone/>
            </a:pPr>
            <a:r>
              <a:rPr lang="pl-PL" dirty="0"/>
              <a:t>3. </a:t>
            </a:r>
            <a:r>
              <a:rPr lang="pl-PL" u="sng" dirty="0"/>
              <a:t>Uczniowie, którzy nie uczestniczą w w/w zajęciach edukacyjnych, pozostają w tym czasie pod opieką świetlicy szkolnej </a:t>
            </a:r>
            <a:endParaRPr lang="pl-PL" u="sng" dirty="0" smtClean="0"/>
          </a:p>
          <a:p>
            <a:pPr>
              <a:buNone/>
            </a:pPr>
            <a:r>
              <a:rPr lang="pl-PL" dirty="0" smtClean="0"/>
              <a:t>4. </a:t>
            </a:r>
            <a:r>
              <a:rPr lang="pl-PL" b="1" dirty="0"/>
              <a:t>Usprawiedliwienia nieobecności uczniów. </a:t>
            </a:r>
          </a:p>
          <a:p>
            <a:pPr>
              <a:buNone/>
            </a:pPr>
            <a:r>
              <a:rPr lang="pl-PL" dirty="0"/>
              <a:t> a) usprawiedliwień nieobecności uczniów na zajęciach edukacyjnych dokonują rodzice/prawni opiekunowie, dostarczając pisemną prośbę o usprawiedliwienie </a:t>
            </a:r>
          </a:p>
          <a:p>
            <a:pPr>
              <a:buNone/>
            </a:pPr>
            <a:r>
              <a:rPr lang="pl-PL" dirty="0"/>
              <a:t>b) usprawiedliwienie może nastąpić również na podstawie: </a:t>
            </a:r>
            <a:endParaRPr lang="pl-PL" dirty="0" smtClean="0"/>
          </a:p>
          <a:p>
            <a:pPr>
              <a:buNone/>
            </a:pPr>
            <a:r>
              <a:rPr lang="pl-PL" dirty="0" smtClean="0"/>
              <a:t> </a:t>
            </a:r>
            <a:r>
              <a:rPr lang="pl-PL" dirty="0"/>
              <a:t> zwolnienia lekarskiego, </a:t>
            </a:r>
          </a:p>
          <a:p>
            <a:pPr>
              <a:buNone/>
            </a:pPr>
            <a:r>
              <a:rPr lang="pl-PL" dirty="0"/>
              <a:t> c) pisemne usprawiedliwienia nieobecności uczniowie przynoszą maksymalnie do tygodnia </a:t>
            </a:r>
          </a:p>
          <a:p>
            <a:pPr>
              <a:buNone/>
            </a:pPr>
            <a:r>
              <a:rPr lang="pl-PL" dirty="0"/>
              <a:t>W przeciwnym wypadku godziny nieobecne są nieusprawiedliwione.  </a:t>
            </a:r>
          </a:p>
          <a:p>
            <a:pPr marL="109728" indent="0">
              <a:buNone/>
            </a:pPr>
            <a:r>
              <a:rPr lang="pl-PL" dirty="0"/>
              <a:t> </a:t>
            </a:r>
          </a:p>
          <a:p>
            <a:endParaRPr lang="pl-PL" dirty="0"/>
          </a:p>
        </p:txBody>
      </p:sp>
    </p:spTree>
    <p:extLst>
      <p:ext uri="{BB962C8B-B14F-4D97-AF65-F5344CB8AC3E}">
        <p14:creationId xmlns:p14="http://schemas.microsoft.com/office/powerpoint/2010/main" val="941798855"/>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a:buNone/>
            </a:pPr>
            <a:r>
              <a:rPr lang="pl-PL" dirty="0" smtClean="0"/>
              <a:t> </a:t>
            </a:r>
            <a:endParaRPr lang="pl-PL" dirty="0"/>
          </a:p>
          <a:p>
            <a:r>
              <a:rPr lang="pl-PL" dirty="0"/>
              <a:t>1. </a:t>
            </a:r>
            <a:r>
              <a:rPr lang="pl-PL" u="sng" dirty="0"/>
              <a:t>W wyjątkowych sytuacjach </a:t>
            </a:r>
            <a:r>
              <a:rPr lang="pl-PL" dirty="0"/>
              <a:t>dzieci niezapisane do świetlicy szkolnej, mogą pozostać pod jej opieką w godzinach jej pracy. </a:t>
            </a:r>
            <a:endParaRPr lang="pl-PL" dirty="0" smtClean="0"/>
          </a:p>
          <a:p>
            <a:r>
              <a:rPr lang="pl-PL" dirty="0" smtClean="0"/>
              <a:t>2</a:t>
            </a:r>
            <a:r>
              <a:rPr lang="pl-PL" dirty="0"/>
              <a:t>. Uczniowie przyprowadzeni do świetlicy </a:t>
            </a:r>
            <a:r>
              <a:rPr lang="pl-PL" u="sng" dirty="0"/>
              <a:t>ewidencjonowani są w specjalnym zeszycie dzieci niezapisanych do świetlicy szkolnej</a:t>
            </a:r>
            <a:r>
              <a:rPr lang="pl-PL" dirty="0"/>
              <a:t>, a pozostających pod jej opieką w szczególnych przypadkach. </a:t>
            </a:r>
            <a:endParaRPr lang="pl-PL" dirty="0" smtClean="0"/>
          </a:p>
          <a:p>
            <a:r>
              <a:rPr lang="pl-PL" dirty="0" smtClean="0"/>
              <a:t> </a:t>
            </a:r>
            <a:r>
              <a:rPr lang="pl-PL" dirty="0"/>
              <a:t>3. Jeżeli uczeń skończył zajęcia i nie został odebrany przez rodzica a świetlica kończy swoją pracę, to nauczyciel mający ostatnią lekcję kontaktuje się z rodzicem/ prawnym opiekunem.  </a:t>
            </a:r>
            <a:endParaRPr lang="pl-PL" dirty="0" smtClean="0"/>
          </a:p>
          <a:p>
            <a:r>
              <a:rPr lang="pl-PL" dirty="0"/>
              <a:t>Wychowawca świetlicy zobowiązany jest zapewnić dziecku opiekę do czasu zakończenia pracy świetlicy szkolnej.</a:t>
            </a:r>
          </a:p>
          <a:p>
            <a:r>
              <a:rPr lang="pl-PL" dirty="0"/>
              <a:t> W razie nie odebrania ucznia oraz braku kontaktu z jego rodzicami /prawnymi opiekunami/ do czasu zamknięcia świetlicy, po wyczerpaniu wszelkich możliwości kontaktu dziecko może zostać przekazane pod opiekę wychowawcą w internacie.</a:t>
            </a:r>
          </a:p>
          <a:p>
            <a:r>
              <a:rPr lang="pl-PL" dirty="0"/>
              <a:t>Jeżeli dziecko nie zostanie odebrane do godz. 21 00 i nie ma kontaktu z opiekunami prawnymi powiadamia się właściwe służby; policja  </a:t>
            </a:r>
          </a:p>
          <a:p>
            <a:r>
              <a:rPr lang="pl-PL" dirty="0"/>
              <a:t>4. Jeżeli nauczyciel skończył lekcje z daną klasą a ma jeszcze zajęcia dydaktyczne, wówczas przyprowadza dziecko do świetlicy. Robi to osobiście i podaje numery kontaktowe do rodziców dziecka. Wychowawca świetlicy postępuje jak w punkcie </a:t>
            </a:r>
          </a:p>
          <a:p>
            <a:endParaRPr lang="pl-PL" dirty="0"/>
          </a:p>
          <a:p>
            <a:r>
              <a:rPr lang="pl-PL" dirty="0"/>
              <a:t> </a:t>
            </a:r>
          </a:p>
        </p:txBody>
      </p:sp>
      <p:sp>
        <p:nvSpPr>
          <p:cNvPr id="3" name="Tytuł 2"/>
          <p:cNvSpPr>
            <a:spLocks noGrp="1"/>
          </p:cNvSpPr>
          <p:nvPr>
            <p:ph type="title"/>
          </p:nvPr>
        </p:nvSpPr>
        <p:spPr/>
        <p:txBody>
          <a:bodyPr>
            <a:normAutofit fontScale="90000"/>
          </a:bodyPr>
          <a:lstStyle/>
          <a:p>
            <a:r>
              <a:rPr lang="pl-PL" dirty="0" smtClean="0"/>
              <a:t>  </a:t>
            </a:r>
            <a:r>
              <a:rPr lang="pl-PL" sz="2000" b="0" dirty="0" smtClean="0">
                <a:solidFill>
                  <a:srgbClr val="00B0F0"/>
                </a:solidFill>
              </a:rPr>
              <a:t>POSTĘPOWANIE Z UCZNIAMI KTÓRZY NIE SĄ ZAPISANI DO ŚWIETLICY, A ZOSTALI POZOSTAWIENI CZASOWO BEZ OPIEKI Z RÓŻNYCH PRZYCZYN </a:t>
            </a:r>
            <a:r>
              <a:rPr lang="pl-PL" dirty="0" smtClean="0"/>
              <a:t/>
            </a:r>
            <a:br>
              <a:rPr lang="pl-PL" dirty="0" smtClean="0"/>
            </a:br>
            <a:endParaRPr lang="pl-PL" dirty="0"/>
          </a:p>
        </p:txBody>
      </p:sp>
    </p:spTree>
    <p:extLst>
      <p:ext uri="{BB962C8B-B14F-4D97-AF65-F5344CB8AC3E}">
        <p14:creationId xmlns:p14="http://schemas.microsoft.com/office/powerpoint/2010/main" val="289097900"/>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marL="109728" indent="0">
              <a:buNone/>
            </a:pPr>
            <a:r>
              <a:rPr lang="pl-PL" dirty="0" smtClean="0"/>
              <a:t> </a:t>
            </a:r>
            <a:endParaRPr lang="pl-PL" dirty="0"/>
          </a:p>
          <a:p>
            <a:r>
              <a:rPr lang="pl-PL" dirty="0"/>
              <a:t>1. Na podstawie Rozporządzenia MEN z dnia 5 października 2010 roku w sprawie organizacji roku szkolnego (Dz. U. Nr 180 poz. 1245)   </a:t>
            </a:r>
            <a:r>
              <a:rPr lang="pl-PL" dirty="0" smtClean="0"/>
              <a:t>oraz </a:t>
            </a:r>
            <a:r>
              <a:rPr lang="pl-PL" dirty="0"/>
              <a:t>w porozumieniu z Radą Pedagogiczną w oparciu o &amp; 5 ust. 1 i Radą Rodziców w dni dodatkowo wolne od zajęć dydaktycznych* (nie dotyczy sobót, niedziel i dni ustawowo wolnych od zajęć) szkoła może zapewnić uczniom </a:t>
            </a:r>
            <a:r>
              <a:rPr lang="pl-PL" dirty="0" smtClean="0"/>
              <a:t> </a:t>
            </a:r>
            <a:r>
              <a:rPr lang="pl-PL" dirty="0"/>
              <a:t>opiekę w godzinach pracy </a:t>
            </a:r>
            <a:r>
              <a:rPr lang="pl-PL" dirty="0" smtClean="0"/>
              <a:t>szkoły, </a:t>
            </a:r>
            <a:r>
              <a:rPr lang="pl-PL" dirty="0"/>
              <a:t>na prośbę rodziców/prawnych opiekunów.  </a:t>
            </a:r>
            <a:endParaRPr lang="pl-PL" dirty="0" smtClean="0"/>
          </a:p>
          <a:p>
            <a:r>
              <a:rPr lang="pl-PL" dirty="0" smtClean="0"/>
              <a:t>2</a:t>
            </a:r>
            <a:r>
              <a:rPr lang="pl-PL" dirty="0"/>
              <a:t>. Rodzice/prawni opiekunowie uczniów </a:t>
            </a:r>
            <a:r>
              <a:rPr lang="pl-PL" dirty="0" smtClean="0"/>
              <a:t> </a:t>
            </a:r>
            <a:r>
              <a:rPr lang="pl-PL" dirty="0" smtClean="0">
                <a:effectLst>
                  <a:outerShdw blurRad="38100" dist="38100" dir="2700000" algn="tl">
                    <a:srgbClr val="000000">
                      <a:alpha val="43137"/>
                    </a:srgbClr>
                  </a:outerShdw>
                </a:effectLst>
              </a:rPr>
              <a:t>składają </a:t>
            </a:r>
            <a:r>
              <a:rPr lang="pl-PL" dirty="0">
                <a:effectLst>
                  <a:outerShdw blurRad="38100" dist="38100" dir="2700000" algn="tl">
                    <a:srgbClr val="000000">
                      <a:alpha val="43137"/>
                    </a:srgbClr>
                  </a:outerShdw>
                </a:effectLst>
              </a:rPr>
              <a:t>pisemną informację wychowawcom klas w terminie przynajmniej 3 dni przed terminem dnia dodatkowo wolnego.  </a:t>
            </a:r>
            <a:endParaRPr lang="pl-PL" dirty="0" smtClean="0">
              <a:effectLst>
                <a:outerShdw blurRad="38100" dist="38100" dir="2700000" algn="tl">
                  <a:srgbClr val="000000">
                    <a:alpha val="43137"/>
                  </a:srgbClr>
                </a:outerShdw>
              </a:effectLst>
            </a:endParaRPr>
          </a:p>
          <a:p>
            <a:r>
              <a:rPr lang="pl-PL" dirty="0" smtClean="0"/>
              <a:t>3</a:t>
            </a:r>
            <a:r>
              <a:rPr lang="pl-PL" dirty="0"/>
              <a:t>. W tym dniu uczniowie </a:t>
            </a:r>
            <a:r>
              <a:rPr lang="pl-PL" dirty="0" smtClean="0"/>
              <a:t> </a:t>
            </a:r>
            <a:r>
              <a:rPr lang="pl-PL" dirty="0"/>
              <a:t>pozostają pod opieką nauczycieli pełniących dyżur i przebywają na ternie szkoły.  </a:t>
            </a:r>
            <a:endParaRPr lang="pl-PL" dirty="0" smtClean="0"/>
          </a:p>
          <a:p>
            <a:r>
              <a:rPr lang="pl-PL" dirty="0" smtClean="0"/>
              <a:t>4</a:t>
            </a:r>
            <a:r>
              <a:rPr lang="pl-PL" dirty="0"/>
              <a:t>. Rodzice/prawni opiekunowie dziecka będącego pod opieką szkoły w dni dodatkowo wolne są zobowiązani do wyposażenia dziecka w drugie śniadanie. </a:t>
            </a:r>
          </a:p>
          <a:p>
            <a:r>
              <a:rPr lang="pl-PL" dirty="0"/>
              <a:t> </a:t>
            </a:r>
          </a:p>
          <a:p>
            <a:r>
              <a:rPr lang="pl-PL" dirty="0"/>
              <a:t>*terminy dodatkowych  dni wolnych od zajęć dydaktycznych są zamieszczone na stronie internetowej szkoły oraz podane do wiadomości na zebraniach  </a:t>
            </a:r>
            <a:r>
              <a:rPr lang="pl-PL" dirty="0" smtClean="0"/>
              <a:t>   </a:t>
            </a:r>
            <a:r>
              <a:rPr lang="pl-PL" dirty="0"/>
              <a:t>z wychowawcami klas </a:t>
            </a:r>
          </a:p>
          <a:p>
            <a:pPr marL="109728" indent="0">
              <a:buNone/>
            </a:pPr>
            <a:endParaRPr lang="pl-PL" dirty="0"/>
          </a:p>
        </p:txBody>
      </p:sp>
      <p:sp>
        <p:nvSpPr>
          <p:cNvPr id="3" name="Tytuł 2"/>
          <p:cNvSpPr>
            <a:spLocks noGrp="1"/>
          </p:cNvSpPr>
          <p:nvPr>
            <p:ph type="title"/>
          </p:nvPr>
        </p:nvSpPr>
        <p:spPr/>
        <p:txBody>
          <a:bodyPr>
            <a:normAutofit fontScale="90000"/>
          </a:bodyPr>
          <a:lstStyle/>
          <a:p>
            <a:r>
              <a:rPr lang="pl-PL" sz="2700" dirty="0" smtClean="0">
                <a:solidFill>
                  <a:srgbClr val="00B0F0"/>
                </a:solidFill>
              </a:rPr>
              <a:t>SPRAWOWANIE OPIEKI NAD UCZNIAMI W DNI DODATKOWO WOLNE OD ZAJĘĆ DYDAKTYCZNYCH </a:t>
            </a:r>
            <a:r>
              <a:rPr lang="pl-PL" dirty="0" smtClean="0">
                <a:solidFill>
                  <a:srgbClr val="00B0F0"/>
                </a:solidFill>
              </a:rPr>
              <a:t/>
            </a:r>
            <a:br>
              <a:rPr lang="pl-PL" dirty="0" smtClean="0">
                <a:solidFill>
                  <a:srgbClr val="00B0F0"/>
                </a:solidFill>
              </a:rPr>
            </a:br>
            <a:endParaRPr lang="pl-PL" dirty="0">
              <a:solidFill>
                <a:srgbClr val="00B0F0"/>
              </a:solidFill>
            </a:endParaRPr>
          </a:p>
        </p:txBody>
      </p:sp>
    </p:spTree>
    <p:extLst>
      <p:ext uri="{BB962C8B-B14F-4D97-AF65-F5344CB8AC3E}">
        <p14:creationId xmlns:p14="http://schemas.microsoft.com/office/powerpoint/2010/main" val="4144103529"/>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a:buNone/>
            </a:pPr>
            <a:endParaRPr lang="pl-PL" dirty="0"/>
          </a:p>
          <a:p>
            <a:r>
              <a:rPr lang="pl-PL" dirty="0"/>
              <a:t>1. POSTANOWIENIA OGÓLNE </a:t>
            </a:r>
            <a:endParaRPr lang="pl-PL" dirty="0" smtClean="0"/>
          </a:p>
          <a:p>
            <a:pPr>
              <a:buNone/>
            </a:pPr>
            <a:r>
              <a:rPr lang="pl-PL" dirty="0" smtClean="0"/>
              <a:t> </a:t>
            </a:r>
            <a:r>
              <a:rPr lang="pl-PL" dirty="0"/>
              <a:t>a) Organizacja imprez klasowych i szkolnych odbywa się według ustalonego harmonogramu na dany rok szkolny</a:t>
            </a:r>
            <a:r>
              <a:rPr lang="pl-PL" dirty="0" smtClean="0"/>
              <a:t>.</a:t>
            </a:r>
          </a:p>
          <a:p>
            <a:pPr>
              <a:buNone/>
            </a:pPr>
            <a:r>
              <a:rPr lang="pl-PL" dirty="0" smtClean="0"/>
              <a:t>  </a:t>
            </a:r>
            <a:r>
              <a:rPr lang="pl-PL" dirty="0"/>
              <a:t>b) Kalendarz imprez i uroczystości szkolnych zatwierdzany jest przez Dyrektora Szkoły. </a:t>
            </a:r>
            <a:endParaRPr lang="pl-PL" dirty="0" smtClean="0"/>
          </a:p>
          <a:p>
            <a:pPr>
              <a:buNone/>
            </a:pPr>
            <a:r>
              <a:rPr lang="pl-PL" dirty="0" smtClean="0"/>
              <a:t> </a:t>
            </a:r>
            <a:r>
              <a:rPr lang="pl-PL" dirty="0"/>
              <a:t>c) Nadzór nad organizacją każdej uroczystości sprawują organizatorzy lub wyznaczeni nauczyciele.  </a:t>
            </a:r>
            <a:endParaRPr lang="pl-PL" dirty="0" smtClean="0"/>
          </a:p>
          <a:p>
            <a:pPr>
              <a:buNone/>
            </a:pPr>
            <a:r>
              <a:rPr lang="pl-PL" dirty="0" smtClean="0"/>
              <a:t>d</a:t>
            </a:r>
            <a:r>
              <a:rPr lang="pl-PL" dirty="0"/>
              <a:t>) Sprzęt nagłaśniający obsługuje osoba wyznaczona przez Dyrektora Szkoły lub nauczyciela organizującego uroczystość szkolną. </a:t>
            </a:r>
            <a:endParaRPr lang="pl-PL" dirty="0" smtClean="0"/>
          </a:p>
          <a:p>
            <a:pPr>
              <a:buNone/>
            </a:pPr>
            <a:r>
              <a:rPr lang="pl-PL" dirty="0" smtClean="0"/>
              <a:t> e </a:t>
            </a:r>
            <a:r>
              <a:rPr lang="pl-PL" dirty="0"/>
              <a:t>Odpowiedzialność za właściwe użytkowanie sprzętu ponosi osoba obsługująca sprzęt.  </a:t>
            </a:r>
          </a:p>
          <a:p>
            <a:r>
              <a:rPr lang="pl-PL" dirty="0"/>
              <a:t> 2. IMPREZY KLASOWE  </a:t>
            </a:r>
          </a:p>
          <a:p>
            <a:r>
              <a:rPr lang="pl-PL" dirty="0"/>
              <a:t>a) Wychowawca wraz z uczniami danej klasy ustala kalendarz imprez klasowych. </a:t>
            </a:r>
          </a:p>
          <a:p>
            <a:r>
              <a:rPr lang="pl-PL" dirty="0"/>
              <a:t> b) o organizacji danej imprezy wychowawca zobowiązany jest powiadomić Dyrekcję  Szkoły oraz personel sprzątający.</a:t>
            </a:r>
          </a:p>
          <a:p>
            <a:r>
              <a:rPr lang="pl-PL" dirty="0"/>
              <a:t>  c) Kalendarz imprez wychowawca przedstawia i konsultuje na pierwszym zebraniu z rodzicami.  d) Chętni rodzice wspomagają nauczycieli w organizowaniu imprez klasowych.  </a:t>
            </a:r>
          </a:p>
          <a:p>
            <a:r>
              <a:rPr lang="pl-PL" dirty="0"/>
              <a:t>e) Wychowawca klasy odpowiedzialny jest za organizację i przebieg uroczystości. </a:t>
            </a:r>
          </a:p>
        </p:txBody>
      </p:sp>
      <p:sp>
        <p:nvSpPr>
          <p:cNvPr id="3" name="Tytuł 2"/>
          <p:cNvSpPr>
            <a:spLocks noGrp="1"/>
          </p:cNvSpPr>
          <p:nvPr>
            <p:ph type="title"/>
          </p:nvPr>
        </p:nvSpPr>
        <p:spPr/>
        <p:txBody>
          <a:bodyPr>
            <a:normAutofit/>
          </a:bodyPr>
          <a:lstStyle/>
          <a:p>
            <a:r>
              <a:rPr lang="pl-PL" sz="2800" dirty="0" smtClean="0">
                <a:solidFill>
                  <a:srgbClr val="00B0F0"/>
                </a:solidFill>
              </a:rPr>
              <a:t>ORGANIZACJA IMPREZ KLASOWYCH I SZKOLNYCH</a:t>
            </a:r>
            <a:endParaRPr lang="pl-PL" sz="2800" dirty="0">
              <a:solidFill>
                <a:srgbClr val="00B0F0"/>
              </a:solidFill>
            </a:endParaRPr>
          </a:p>
        </p:txBody>
      </p:sp>
    </p:spTree>
    <p:extLst>
      <p:ext uri="{BB962C8B-B14F-4D97-AF65-F5344CB8AC3E}">
        <p14:creationId xmlns:p14="http://schemas.microsoft.com/office/powerpoint/2010/main" val="3794031630"/>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r>
              <a:rPr lang="pl-PL" dirty="0"/>
              <a:t>3</a:t>
            </a:r>
            <a:r>
              <a:rPr lang="pl-PL" dirty="0" smtClean="0"/>
              <a:t>. </a:t>
            </a:r>
            <a:r>
              <a:rPr lang="pl-PL" dirty="0"/>
              <a:t>DYSKOTEKI, ZABAWY SZKOLNE  </a:t>
            </a:r>
            <a:endParaRPr lang="pl-PL" dirty="0" smtClean="0"/>
          </a:p>
          <a:p>
            <a:pPr>
              <a:buFont typeface="Wingdings" panose="05000000000000000000" pitchFamily="2" charset="2"/>
              <a:buChar char="q"/>
            </a:pPr>
            <a:r>
              <a:rPr lang="pl-PL" dirty="0" smtClean="0"/>
              <a:t> </a:t>
            </a:r>
            <a:r>
              <a:rPr lang="pl-PL" dirty="0"/>
              <a:t>W szkole, w czasie wolnym od nauki, mogą odbywać się dyskoteki lub zabawy szkolne, jako forma zagospodarowania czasu wolnego uczniów </a:t>
            </a:r>
            <a:r>
              <a:rPr lang="pl-PL" dirty="0" smtClean="0"/>
              <a:t>szkoły</a:t>
            </a:r>
          </a:p>
          <a:p>
            <a:pPr>
              <a:buFont typeface="Wingdings" panose="05000000000000000000" pitchFamily="2" charset="2"/>
              <a:buChar char="q"/>
            </a:pPr>
            <a:r>
              <a:rPr lang="pl-PL" dirty="0" smtClean="0"/>
              <a:t>Na </a:t>
            </a:r>
            <a:r>
              <a:rPr lang="pl-PL" dirty="0"/>
              <a:t>dyskoteki szkolne nie mogą być wpuszczane osoby </a:t>
            </a:r>
            <a:r>
              <a:rPr lang="pl-PL" dirty="0" smtClean="0"/>
              <a:t>obce indywidualnie tylko w ustalonych grupach </a:t>
            </a:r>
            <a:r>
              <a:rPr lang="pl-PL" dirty="0"/>
              <a:t>(poza pełnoletnimi osobami obsługującymi sprzęt –wodzirej, </a:t>
            </a:r>
            <a:r>
              <a:rPr lang="pl-PL" dirty="0" smtClean="0"/>
              <a:t> </a:t>
            </a:r>
            <a:r>
              <a:rPr lang="pl-PL" dirty="0"/>
              <a:t>itp.). </a:t>
            </a:r>
            <a:endParaRPr lang="pl-PL" dirty="0" smtClean="0"/>
          </a:p>
          <a:p>
            <a:pPr>
              <a:buFont typeface="Wingdings" panose="05000000000000000000" pitchFamily="2" charset="2"/>
              <a:buChar char="q"/>
            </a:pPr>
            <a:endParaRPr lang="pl-PL" dirty="0" smtClean="0"/>
          </a:p>
          <a:p>
            <a:pPr>
              <a:buFont typeface="Wingdings" panose="05000000000000000000" pitchFamily="2" charset="2"/>
              <a:buChar char="q"/>
            </a:pPr>
            <a:r>
              <a:rPr lang="pl-PL" dirty="0" smtClean="0"/>
              <a:t>Aby </a:t>
            </a:r>
            <a:r>
              <a:rPr lang="pl-PL" dirty="0"/>
              <a:t>zapewnić bezpieczeństwo bawiących się podczas dyskoteki, opiekę sprawują nauczyciele wg harmonogramu.  </a:t>
            </a:r>
            <a:endParaRPr lang="pl-PL" dirty="0" smtClean="0"/>
          </a:p>
          <a:p>
            <a:pPr>
              <a:buFont typeface="Wingdings" panose="05000000000000000000" pitchFamily="2" charset="2"/>
              <a:buChar char="q"/>
            </a:pPr>
            <a:r>
              <a:rPr lang="pl-PL" dirty="0" smtClean="0"/>
              <a:t> </a:t>
            </a:r>
            <a:r>
              <a:rPr lang="pl-PL" dirty="0"/>
              <a:t>Za przygotowanie dyskoteki, zabawy odpowiada organizator.  </a:t>
            </a:r>
            <a:endParaRPr lang="pl-PL" dirty="0" smtClean="0"/>
          </a:p>
          <a:p>
            <a:pPr>
              <a:buFont typeface="Wingdings" panose="05000000000000000000" pitchFamily="2" charset="2"/>
              <a:buChar char="q"/>
            </a:pPr>
            <a:r>
              <a:rPr lang="pl-PL" dirty="0" smtClean="0"/>
              <a:t> </a:t>
            </a:r>
            <a:r>
              <a:rPr lang="pl-PL" dirty="0"/>
              <a:t>O zamiarze zorganizowania dyskoteki, zabawy szkolnej organizator                z tygodniowym wyprzedzeniem zawiadamia Dyrektora Szkoły. </a:t>
            </a:r>
          </a:p>
        </p:txBody>
      </p:sp>
    </p:spTree>
    <p:extLst>
      <p:ext uri="{BB962C8B-B14F-4D97-AF65-F5344CB8AC3E}">
        <p14:creationId xmlns:p14="http://schemas.microsoft.com/office/powerpoint/2010/main" val="3595184858"/>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marL="109728" indent="0">
              <a:buNone/>
            </a:pPr>
            <a:r>
              <a:rPr lang="pl-PL" dirty="0" smtClean="0"/>
              <a:t> </a:t>
            </a:r>
            <a:endParaRPr lang="pl-PL" dirty="0"/>
          </a:p>
          <a:p>
            <a:pPr marL="109728" indent="0">
              <a:buNone/>
            </a:pPr>
            <a:r>
              <a:rPr lang="pl-PL" dirty="0"/>
              <a:t>1. Wycieczki i inne formy zorganizowanych zajęć terenowych (wyjazdów i wyjść) są integralną częścią działalności wychowawczej i dydaktycznej szkoły. </a:t>
            </a:r>
            <a:endParaRPr lang="pl-PL" dirty="0" smtClean="0"/>
          </a:p>
          <a:p>
            <a:pPr marL="109728" indent="0">
              <a:buNone/>
            </a:pPr>
            <a:r>
              <a:rPr lang="pl-PL" dirty="0" smtClean="0"/>
              <a:t> </a:t>
            </a:r>
            <a:r>
              <a:rPr lang="pl-PL" dirty="0"/>
              <a:t>2. Przy organizacji wyżej wymienionych form zająć szkolnych współpracują nauczyciele, rodzice, uczniowie.  </a:t>
            </a:r>
            <a:endParaRPr lang="pl-PL" dirty="0" smtClean="0"/>
          </a:p>
          <a:p>
            <a:pPr marL="109728" indent="0">
              <a:buNone/>
            </a:pPr>
            <a:r>
              <a:rPr lang="pl-PL" dirty="0" smtClean="0"/>
              <a:t>3</a:t>
            </a:r>
            <a:r>
              <a:rPr lang="pl-PL" dirty="0"/>
              <a:t>. W szkole organizuje się następujące formy wycieczek i innych zajęć terenowych:  </a:t>
            </a:r>
            <a:endParaRPr lang="pl-PL" dirty="0" smtClean="0"/>
          </a:p>
          <a:p>
            <a:pPr marL="624078" indent="-514350">
              <a:buAutoNum type="alphaLcParenR"/>
            </a:pPr>
            <a:r>
              <a:rPr lang="pl-PL" dirty="0" smtClean="0"/>
              <a:t>zorganizowane </a:t>
            </a:r>
            <a:r>
              <a:rPr lang="pl-PL" dirty="0"/>
              <a:t>wyjścia poza teren szkoły; </a:t>
            </a:r>
            <a:endParaRPr lang="pl-PL" dirty="0" smtClean="0"/>
          </a:p>
          <a:p>
            <a:pPr marL="624078" indent="-514350">
              <a:buAutoNum type="alphaLcParenR"/>
            </a:pPr>
            <a:r>
              <a:rPr lang="pl-PL" dirty="0" smtClean="0"/>
              <a:t> wycieczki </a:t>
            </a:r>
            <a:r>
              <a:rPr lang="pl-PL" dirty="0"/>
              <a:t>o charakterze integracyjnym i turystyczno-krajoznawczym</a:t>
            </a:r>
            <a:r>
              <a:rPr lang="pl-PL" dirty="0" smtClean="0"/>
              <a:t>;</a:t>
            </a:r>
          </a:p>
          <a:p>
            <a:pPr marL="624078" indent="-514350">
              <a:buAutoNum type="alphaLcParenR"/>
            </a:pPr>
            <a:r>
              <a:rPr lang="pl-PL" dirty="0" smtClean="0"/>
              <a:t>   </a:t>
            </a:r>
            <a:r>
              <a:rPr lang="pl-PL" dirty="0"/>
              <a:t>wycieczki tematyczne (przedmiotowe) organizowane w celu realizacji programu nauczania w ramach danego przedmiotu lub grupy przedmiotów; </a:t>
            </a:r>
            <a:endParaRPr lang="pl-PL" dirty="0" smtClean="0"/>
          </a:p>
          <a:p>
            <a:pPr marL="624078" indent="-514350">
              <a:buAutoNum type="alphaLcParenR"/>
            </a:pPr>
            <a:r>
              <a:rPr lang="pl-PL" dirty="0" smtClean="0"/>
              <a:t>  </a:t>
            </a:r>
            <a:r>
              <a:rPr lang="pl-PL" dirty="0"/>
              <a:t>imprezy turystyczno- krajoznawcze takie jak np. „zielone szkoły”;  </a:t>
            </a:r>
            <a:endParaRPr lang="pl-PL" dirty="0" smtClean="0"/>
          </a:p>
          <a:p>
            <a:pPr marL="109728" indent="0">
              <a:buNone/>
            </a:pPr>
            <a:r>
              <a:rPr lang="pl-PL" dirty="0" smtClean="0"/>
              <a:t>4</a:t>
            </a:r>
            <a:r>
              <a:rPr lang="pl-PL" dirty="0"/>
              <a:t>. Informację o planowanej wycieczce każdy nauczyciel/ organizator ma obowiązek przekazać Dyrektorowi/ Wicedyrektorowi Szkoły </a:t>
            </a:r>
            <a:r>
              <a:rPr lang="pl-PL" dirty="0" smtClean="0"/>
              <a:t>nie </a:t>
            </a:r>
            <a:r>
              <a:rPr lang="pl-PL" dirty="0"/>
              <a:t>później niż na </a:t>
            </a:r>
            <a:r>
              <a:rPr lang="pl-PL" dirty="0" smtClean="0"/>
              <a:t>tydzień  </a:t>
            </a:r>
            <a:r>
              <a:rPr lang="pl-PL" dirty="0"/>
              <a:t>przed wyjazdem</a:t>
            </a:r>
            <a:r>
              <a:rPr lang="pl-PL" dirty="0" smtClean="0"/>
              <a:t>.</a:t>
            </a:r>
          </a:p>
          <a:p>
            <a:pPr marL="109728" indent="0">
              <a:buNone/>
            </a:pPr>
            <a:r>
              <a:rPr lang="pl-PL" dirty="0" smtClean="0"/>
              <a:t> </a:t>
            </a:r>
            <a:r>
              <a:rPr lang="pl-PL" dirty="0"/>
              <a:t>W przypadku organizowania wyjazdu na „zielona szkołę” informacja o orientacyjnym terminie wyjazdu powinna być przekazana Dyrektorowi/ Wicedyrektorowi Szkoły nie później niż do 30 listopada każdego roku szkolnego. </a:t>
            </a:r>
          </a:p>
        </p:txBody>
      </p:sp>
      <p:sp>
        <p:nvSpPr>
          <p:cNvPr id="3" name="Tytuł 2"/>
          <p:cNvSpPr>
            <a:spLocks noGrp="1"/>
          </p:cNvSpPr>
          <p:nvPr>
            <p:ph type="title"/>
          </p:nvPr>
        </p:nvSpPr>
        <p:spPr/>
        <p:txBody>
          <a:bodyPr>
            <a:normAutofit/>
          </a:bodyPr>
          <a:lstStyle/>
          <a:p>
            <a:r>
              <a:rPr lang="pl-PL" dirty="0" smtClean="0"/>
              <a:t>  </a:t>
            </a:r>
            <a:r>
              <a:rPr lang="pl-PL" sz="3100" dirty="0" smtClean="0">
                <a:solidFill>
                  <a:srgbClr val="00B0F0"/>
                </a:solidFill>
              </a:rPr>
              <a:t>ORGANIZACJA WYCIECZEK SZKOLNYCH</a:t>
            </a:r>
            <a:endParaRPr lang="pl-PL" sz="3100" dirty="0">
              <a:solidFill>
                <a:srgbClr val="00B0F0"/>
              </a:solidFill>
            </a:endParaRPr>
          </a:p>
        </p:txBody>
      </p:sp>
    </p:spTree>
    <p:extLst>
      <p:ext uri="{BB962C8B-B14F-4D97-AF65-F5344CB8AC3E}">
        <p14:creationId xmlns:p14="http://schemas.microsoft.com/office/powerpoint/2010/main" val="53902084"/>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pPr marL="109728" indent="0">
              <a:buNone/>
            </a:pPr>
            <a:endParaRPr lang="pl-PL" dirty="0" smtClean="0"/>
          </a:p>
          <a:p>
            <a:pPr marL="109728" indent="0">
              <a:buNone/>
            </a:pPr>
            <a:r>
              <a:rPr lang="pl-PL" dirty="0"/>
              <a:t>5</a:t>
            </a:r>
            <a:r>
              <a:rPr lang="pl-PL" dirty="0" smtClean="0"/>
              <a:t>. </a:t>
            </a:r>
            <a:r>
              <a:rPr lang="pl-PL" dirty="0"/>
              <a:t>Każda wycieczka powinna być przygotowana pod względem programowym     i organizacyjnym, a także powinna  być szczegółowo omówiona z uczestnikami i ich rodzicami, każda też musi uzyskać zgodę Dyrektora Szkoły. </a:t>
            </a:r>
            <a:endParaRPr lang="pl-PL" dirty="0" smtClean="0"/>
          </a:p>
          <a:p>
            <a:pPr marL="109728" indent="0">
              <a:buNone/>
            </a:pPr>
            <a:r>
              <a:rPr lang="pl-PL" dirty="0" smtClean="0"/>
              <a:t> </a:t>
            </a:r>
            <a:r>
              <a:rPr lang="pl-PL" dirty="0"/>
              <a:t>6</a:t>
            </a:r>
            <a:r>
              <a:rPr lang="pl-PL" dirty="0" smtClean="0"/>
              <a:t>. </a:t>
            </a:r>
            <a:r>
              <a:rPr lang="pl-PL" dirty="0"/>
              <a:t>Dobór opiekunów na wycieczkę nie może dezorganizować zajęć w szkole ani powodować dodatkowych skutków finansowych.  </a:t>
            </a:r>
            <a:endParaRPr lang="pl-PL" dirty="0" smtClean="0"/>
          </a:p>
          <a:p>
            <a:pPr marL="109728" indent="0">
              <a:buNone/>
            </a:pPr>
            <a:r>
              <a:rPr lang="pl-PL" dirty="0"/>
              <a:t> </a:t>
            </a:r>
            <a:r>
              <a:rPr lang="pl-PL" dirty="0" smtClean="0"/>
              <a:t>7. Dokumenty </a:t>
            </a:r>
            <a:r>
              <a:rPr lang="pl-PL" dirty="0"/>
              <a:t>wycieczki przedstawia się Dyrektorowi Szkoły (z wyjątkiem zgód rodziców/ prawnych opiekunów) najpóźniej 3 dni przed dniem wyjazdu na </a:t>
            </a:r>
            <a:r>
              <a:rPr lang="pl-PL" dirty="0" smtClean="0"/>
              <a:t>wycieczkę w dwóch egzemplarzach   </a:t>
            </a:r>
          </a:p>
          <a:p>
            <a:r>
              <a:rPr lang="pl-PL" dirty="0" smtClean="0"/>
              <a:t>(Oryginał</a:t>
            </a:r>
            <a:r>
              <a:rPr lang="pl-PL" dirty="0"/>
              <a:t>) zostaje w aktach, drugi (kopia) wraz ze zgodami rodziców/kartą wycieczki zabiera ze sobą kierownik wycieczki. </a:t>
            </a:r>
          </a:p>
          <a:p>
            <a:pPr marL="109728" indent="0">
              <a:buNone/>
            </a:pPr>
            <a:r>
              <a:rPr lang="pl-PL" dirty="0"/>
              <a:t> 8</a:t>
            </a:r>
            <a:r>
              <a:rPr lang="pl-PL" dirty="0" smtClean="0"/>
              <a:t>. </a:t>
            </a:r>
            <a:r>
              <a:rPr lang="pl-PL" dirty="0"/>
              <a:t>Uczniowie niejadący na wycieczkę są zobowiązani do uczestnictwa w organizowanych w tym czasie zajęciach w szkole.</a:t>
            </a:r>
          </a:p>
          <a:p>
            <a:r>
              <a:rPr lang="pl-PL" dirty="0"/>
              <a:t> Listy tych uczniów wychowawca umieszcza do odnotowania frekwencji w stosownych dziennikach lekcyjnych. </a:t>
            </a:r>
          </a:p>
          <a:p>
            <a:endParaRPr lang="pl-PL" dirty="0"/>
          </a:p>
        </p:txBody>
      </p:sp>
    </p:spTree>
    <p:extLst>
      <p:ext uri="{BB962C8B-B14F-4D97-AF65-F5344CB8AC3E}">
        <p14:creationId xmlns:p14="http://schemas.microsoft.com/office/powerpoint/2010/main" val="3991808270"/>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47500" lnSpcReduction="20000"/>
          </a:bodyPr>
          <a:lstStyle/>
          <a:p>
            <a:pPr marL="109728" indent="0">
              <a:buNone/>
            </a:pPr>
            <a:r>
              <a:rPr lang="pl-PL" dirty="0"/>
              <a:t>9</a:t>
            </a:r>
            <a:r>
              <a:rPr lang="pl-PL" dirty="0" smtClean="0"/>
              <a:t>. </a:t>
            </a:r>
            <a:r>
              <a:rPr lang="pl-PL" dirty="0"/>
              <a:t>Obowiązki kadry i uczestników wycieczki: </a:t>
            </a:r>
            <a:endParaRPr lang="pl-PL" dirty="0" smtClean="0"/>
          </a:p>
          <a:p>
            <a:r>
              <a:rPr lang="pl-PL" dirty="0"/>
              <a:t>a) </a:t>
            </a:r>
            <a:r>
              <a:rPr lang="pl-PL" u="sng" dirty="0"/>
              <a:t>Kierownik wycieczki </a:t>
            </a:r>
            <a:r>
              <a:rPr lang="pl-PL" dirty="0" smtClean="0"/>
              <a:t>;</a:t>
            </a:r>
          </a:p>
          <a:p>
            <a:pPr marL="109728" indent="0">
              <a:buNone/>
            </a:pPr>
            <a:r>
              <a:rPr lang="pl-PL" dirty="0" smtClean="0"/>
              <a:t> </a:t>
            </a:r>
            <a:r>
              <a:rPr lang="pl-PL" dirty="0"/>
              <a:t> kierownik nie może pełnić funkcji opiekuna w czasie wyjazdów </a:t>
            </a:r>
            <a:r>
              <a:rPr lang="pl-PL" dirty="0" smtClean="0"/>
              <a:t>kilkudniowych</a:t>
            </a:r>
          </a:p>
          <a:p>
            <a:pPr marL="109728" indent="0">
              <a:buNone/>
            </a:pPr>
            <a:r>
              <a:rPr lang="pl-PL" dirty="0" smtClean="0"/>
              <a:t> </a:t>
            </a:r>
            <a:r>
              <a:rPr lang="pl-PL" dirty="0"/>
              <a:t> obowiązkiem kierownika wycieczki jest jej pełne udokumentowanie. </a:t>
            </a:r>
            <a:r>
              <a:rPr lang="pl-PL" u="sng" dirty="0"/>
              <a:t>Dokumentacja wycieczki obejmuje</a:t>
            </a:r>
            <a:r>
              <a:rPr lang="pl-PL" dirty="0"/>
              <a:t>: kartę wycieczki z harmonogramem, listę uczestników, regulamin wycieczki, zgodę rodziców lub prawnych opiekunów, dokumenty ubezpieczeniowe (polisa), umowę najmu autokaru. b</a:t>
            </a:r>
            <a:r>
              <a:rPr lang="pl-PL" u="sng" dirty="0"/>
              <a:t>) Opiekunowie  </a:t>
            </a:r>
            <a:endParaRPr lang="pl-PL" u="sng" dirty="0" smtClean="0"/>
          </a:p>
          <a:p>
            <a:pPr marL="109728" indent="0">
              <a:buNone/>
            </a:pPr>
            <a:r>
              <a:rPr lang="pl-PL" dirty="0" smtClean="0"/>
              <a:t> </a:t>
            </a:r>
            <a:r>
              <a:rPr lang="pl-PL" dirty="0"/>
              <a:t>współpraca z kierownikiem w zakresie realizacji programu wycieczki; </a:t>
            </a:r>
            <a:endParaRPr lang="pl-PL" dirty="0" smtClean="0"/>
          </a:p>
          <a:p>
            <a:pPr marL="109728" indent="0">
              <a:buNone/>
            </a:pPr>
            <a:r>
              <a:rPr lang="pl-PL" dirty="0" smtClean="0"/>
              <a:t> </a:t>
            </a:r>
            <a:r>
              <a:rPr lang="pl-PL" dirty="0"/>
              <a:t> nadzór nad przestrzeganiem regulaminu przez uczestników ze szczególnym uwzględnieniem zasad bezpieczeństwa;  </a:t>
            </a:r>
            <a:endParaRPr lang="pl-PL" dirty="0" smtClean="0"/>
          </a:p>
          <a:p>
            <a:pPr marL="109728" indent="0">
              <a:buNone/>
            </a:pPr>
            <a:r>
              <a:rPr lang="pl-PL" dirty="0" smtClean="0"/>
              <a:t> </a:t>
            </a:r>
            <a:r>
              <a:rPr lang="pl-PL" dirty="0"/>
              <a:t>sprawowanie opieki nad powierzonymi mu uczniami; </a:t>
            </a:r>
            <a:endParaRPr lang="pl-PL" dirty="0" smtClean="0"/>
          </a:p>
          <a:p>
            <a:pPr marL="109728" indent="0">
              <a:buNone/>
            </a:pPr>
            <a:r>
              <a:rPr lang="pl-PL" dirty="0" smtClean="0"/>
              <a:t> </a:t>
            </a:r>
            <a:r>
              <a:rPr lang="pl-PL" dirty="0"/>
              <a:t> sprawdzanie stanu osobowego uczniów przed wyruszeniem z każdego miejsca postoju i po przybyciu na miejsce docelowe </a:t>
            </a:r>
            <a:endParaRPr lang="pl-PL" dirty="0" smtClean="0"/>
          </a:p>
          <a:p>
            <a:pPr marL="109728" indent="0">
              <a:buNone/>
            </a:pPr>
            <a:r>
              <a:rPr lang="pl-PL" dirty="0" smtClean="0"/>
              <a:t> </a:t>
            </a:r>
            <a:r>
              <a:rPr lang="pl-PL" dirty="0"/>
              <a:t> wykonywanie innych poleceń kierownika mających związek z przebiegiem wycieczki. </a:t>
            </a:r>
            <a:endParaRPr lang="pl-PL" dirty="0" smtClean="0"/>
          </a:p>
          <a:p>
            <a:pPr marL="109728" indent="0">
              <a:buNone/>
            </a:pPr>
            <a:r>
              <a:rPr lang="pl-PL" dirty="0" smtClean="0"/>
              <a:t>c</a:t>
            </a:r>
            <a:r>
              <a:rPr lang="pl-PL" dirty="0"/>
              <a:t>) </a:t>
            </a:r>
            <a:r>
              <a:rPr lang="pl-PL" u="sng" dirty="0"/>
              <a:t>Uczestnicy wycieczki  </a:t>
            </a:r>
            <a:r>
              <a:rPr lang="pl-PL" dirty="0"/>
              <a:t> zapoznania się z regulaminem wycieczki oraz przepisami bezpieczeństwa i bezwarunkowego ich przestrzegania podczas trwania wycieczki  </a:t>
            </a:r>
          </a:p>
          <a:p>
            <a:r>
              <a:rPr lang="pl-PL" dirty="0"/>
              <a:t>W przypadku nieprzestrzegania przez uczestników w/w zasad, łamania regulaminu i ignorowania przepisów bezpieczeństwa należy zawiadomić o tym fakcie rodziców /prawnych opiekunów i Dyrektora Szkoły, a także uwzględnić niewłaściwe zachowanie uczniów przy najbliższej ocenie zachowania i przy udzielaniu kar (zgodnie ze Statutem Szkoły)  </a:t>
            </a:r>
            <a:endParaRPr lang="pl-PL" dirty="0" smtClean="0"/>
          </a:p>
          <a:p>
            <a:r>
              <a:rPr lang="pl-PL" dirty="0" smtClean="0"/>
              <a:t> </a:t>
            </a:r>
            <a:r>
              <a:rPr lang="pl-PL" dirty="0"/>
              <a:t>w szczególnie drastycznych przypadkach rodzice/prawni opiekunowie zobowiązani są na prośbę kierownika do odebrania dziecka z wycieczki (na własny koszt). </a:t>
            </a:r>
          </a:p>
          <a:p>
            <a:pPr marL="109728" indent="0">
              <a:buNone/>
            </a:pPr>
            <a:r>
              <a:rPr lang="pl-PL" dirty="0"/>
              <a:t> </a:t>
            </a:r>
          </a:p>
        </p:txBody>
      </p:sp>
    </p:spTree>
    <p:extLst>
      <p:ext uri="{BB962C8B-B14F-4D97-AF65-F5344CB8AC3E}">
        <p14:creationId xmlns:p14="http://schemas.microsoft.com/office/powerpoint/2010/main" val="935707564"/>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marL="109728" indent="0">
              <a:buNone/>
            </a:pPr>
            <a:r>
              <a:rPr lang="pl-PL" dirty="0" smtClean="0"/>
              <a:t> </a:t>
            </a:r>
            <a:endParaRPr lang="pl-PL" dirty="0"/>
          </a:p>
          <a:p>
            <a:pPr marL="109728" indent="0">
              <a:buNone/>
            </a:pPr>
            <a:r>
              <a:rPr lang="pl-PL" dirty="0"/>
              <a:t>1. Uczniowie mogą korzystać z Internetu na komputerach przeznaczonych dla uczniów w pracowni </a:t>
            </a:r>
            <a:r>
              <a:rPr lang="pl-PL" dirty="0" smtClean="0"/>
              <a:t>komputerowej, klasach </a:t>
            </a:r>
            <a:r>
              <a:rPr lang="pl-PL" dirty="0"/>
              <a:t>i bibliotece szkolnej wyłącznie pod opieką nauczyciela</a:t>
            </a:r>
            <a:r>
              <a:rPr lang="pl-PL" dirty="0" smtClean="0"/>
              <a:t>.</a:t>
            </a:r>
          </a:p>
          <a:p>
            <a:pPr marL="109728" indent="0">
              <a:buNone/>
            </a:pPr>
            <a:r>
              <a:rPr lang="pl-PL" dirty="0" smtClean="0"/>
              <a:t>  </a:t>
            </a:r>
            <a:r>
              <a:rPr lang="pl-PL" dirty="0"/>
              <a:t>2. Internet może być wykorzystywany wyłącznie do celów edukacyjnych i informacyjnych.  </a:t>
            </a:r>
            <a:endParaRPr lang="pl-PL" dirty="0" smtClean="0"/>
          </a:p>
          <a:p>
            <a:pPr marL="109728" indent="0">
              <a:buNone/>
            </a:pPr>
            <a:r>
              <a:rPr lang="pl-PL" dirty="0" smtClean="0"/>
              <a:t>3</a:t>
            </a:r>
            <a:r>
              <a:rPr lang="pl-PL" dirty="0"/>
              <a:t>. Komputery, z których korzystają uczniowie (pracownie komputerowe, biblioteka) zabezpieczone są przed przeglądaniem stron z treściami, które mogą stanowić zagrożenie dla ich prawidłowego rozwoju. </a:t>
            </a:r>
            <a:endParaRPr lang="pl-PL" dirty="0" smtClean="0"/>
          </a:p>
          <a:p>
            <a:pPr marL="109728" indent="0">
              <a:buNone/>
            </a:pPr>
            <a:r>
              <a:rPr lang="pl-PL" dirty="0" smtClean="0"/>
              <a:t>4</a:t>
            </a:r>
            <a:r>
              <a:rPr lang="pl-PL" dirty="0"/>
              <a:t>. Uczniowie  korzystający ze stanowiska komputerowego są odpowiedzialni     za powierzony sprzęt i zainstalowane oprogramowanie.  </a:t>
            </a:r>
            <a:endParaRPr lang="pl-PL" dirty="0" smtClean="0"/>
          </a:p>
          <a:p>
            <a:pPr marL="109728" indent="0">
              <a:buNone/>
            </a:pPr>
            <a:r>
              <a:rPr lang="pl-PL" dirty="0" smtClean="0"/>
              <a:t>5</a:t>
            </a:r>
            <a:r>
              <a:rPr lang="pl-PL" dirty="0"/>
              <a:t>. Niedozwolone są wszelkie działania powodujące uszkodzenie komputera, wprowadzanie jakichkolwiek zmian w konfiguracji, łamanie zabezpieczeń systemu oraz świadome wprowadzanie wirusów komputerowych do systemu. </a:t>
            </a:r>
            <a:endParaRPr lang="pl-PL" dirty="0" smtClean="0"/>
          </a:p>
          <a:p>
            <a:pPr marL="109728" indent="0">
              <a:buNone/>
            </a:pPr>
            <a:r>
              <a:rPr lang="pl-PL" dirty="0" err="1" smtClean="0"/>
              <a:t>6.Pobrane</a:t>
            </a:r>
            <a:r>
              <a:rPr lang="pl-PL" dirty="0" smtClean="0"/>
              <a:t> </a:t>
            </a:r>
            <a:r>
              <a:rPr lang="pl-PL" dirty="0"/>
              <a:t>z Internetu legalne pliki lub programy oraz teksty własne można zapisywać na </a:t>
            </a:r>
            <a:r>
              <a:rPr lang="pl-PL" dirty="0" err="1"/>
              <a:t>pendriveꞌach</a:t>
            </a:r>
            <a:r>
              <a:rPr lang="pl-PL" dirty="0"/>
              <a:t> lub dysku wyłącznie za zgodą bibliotekarza lub nauczyciela.</a:t>
            </a:r>
          </a:p>
          <a:p>
            <a:pPr marL="109728" indent="0">
              <a:buNone/>
            </a:pPr>
            <a:endParaRPr lang="pl-PL" dirty="0"/>
          </a:p>
        </p:txBody>
      </p:sp>
      <p:sp>
        <p:nvSpPr>
          <p:cNvPr id="3" name="Tytuł 2"/>
          <p:cNvSpPr>
            <a:spLocks noGrp="1"/>
          </p:cNvSpPr>
          <p:nvPr>
            <p:ph type="title"/>
          </p:nvPr>
        </p:nvSpPr>
        <p:spPr/>
        <p:txBody>
          <a:bodyPr>
            <a:normAutofit fontScale="90000"/>
          </a:bodyPr>
          <a:lstStyle/>
          <a:p>
            <a:r>
              <a:rPr lang="pl-PL" dirty="0" smtClean="0"/>
              <a:t/>
            </a:r>
            <a:br>
              <a:rPr lang="pl-PL" dirty="0" smtClean="0"/>
            </a:br>
            <a:r>
              <a:rPr lang="pl-PL" sz="3100" dirty="0" smtClean="0">
                <a:solidFill>
                  <a:srgbClr val="00B0F0"/>
                </a:solidFill>
              </a:rPr>
              <a:t>BEZPIECZEŃSTWO </a:t>
            </a:r>
            <a:r>
              <a:rPr lang="pl-PL" sz="3100" dirty="0">
                <a:solidFill>
                  <a:srgbClr val="00B0F0"/>
                </a:solidFill>
              </a:rPr>
              <a:t>UCZNIÓW W SIECI </a:t>
            </a:r>
            <a:r>
              <a:rPr lang="pl-PL" dirty="0">
                <a:solidFill>
                  <a:srgbClr val="00B0F0"/>
                </a:solidFill>
              </a:rPr>
              <a:t/>
            </a:r>
            <a:br>
              <a:rPr lang="pl-PL" dirty="0">
                <a:solidFill>
                  <a:srgbClr val="00B0F0"/>
                </a:solidFill>
              </a:rPr>
            </a:br>
            <a:endParaRPr lang="pl-PL" dirty="0">
              <a:solidFill>
                <a:srgbClr val="00B0F0"/>
              </a:solidFill>
            </a:endParaRPr>
          </a:p>
        </p:txBody>
      </p:sp>
    </p:spTree>
    <p:extLst>
      <p:ext uri="{BB962C8B-B14F-4D97-AF65-F5344CB8AC3E}">
        <p14:creationId xmlns:p14="http://schemas.microsoft.com/office/powerpoint/2010/main" val="1566317669"/>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47500" lnSpcReduction="20000"/>
          </a:bodyPr>
          <a:lstStyle/>
          <a:p>
            <a:pPr marL="109728" indent="0">
              <a:buNone/>
            </a:pPr>
            <a:r>
              <a:rPr lang="pl-PL" dirty="0" smtClean="0"/>
              <a:t>7</a:t>
            </a:r>
            <a:r>
              <a:rPr lang="pl-PL" dirty="0"/>
              <a:t>. </a:t>
            </a:r>
            <a:r>
              <a:rPr lang="pl-PL" u="sng" dirty="0"/>
              <a:t>Na komputerach szkolnych uczniom zabrania się</a:t>
            </a:r>
            <a:r>
              <a:rPr lang="pl-PL" dirty="0"/>
              <a:t>:   instalowania programów; </a:t>
            </a:r>
            <a:endParaRPr lang="pl-PL" dirty="0" smtClean="0"/>
          </a:p>
          <a:p>
            <a:r>
              <a:rPr lang="pl-PL" dirty="0" smtClean="0"/>
              <a:t> </a:t>
            </a:r>
            <a:r>
              <a:rPr lang="pl-PL" dirty="0"/>
              <a:t> otwierania stron zawierających treści niezgodne zobowiązującymi normami etyczno- moralnymi, propagujących przemoc i rasizm, zawierających treści pornograficzne; </a:t>
            </a:r>
            <a:endParaRPr lang="pl-PL" dirty="0" smtClean="0"/>
          </a:p>
          <a:p>
            <a:r>
              <a:rPr lang="pl-PL" dirty="0" smtClean="0"/>
              <a:t> </a:t>
            </a:r>
            <a:r>
              <a:rPr lang="pl-PL" dirty="0"/>
              <a:t> korzystania z serwerów CHAT i innych komunikatorów internetowych np. YouTube, Facebook, Nasza Klasa, Instagram, Snapchat, </a:t>
            </a:r>
            <a:r>
              <a:rPr lang="pl-PL" dirty="0" err="1"/>
              <a:t>itp</a:t>
            </a:r>
            <a:r>
              <a:rPr lang="pl-PL" dirty="0"/>
              <a:t>; </a:t>
            </a:r>
            <a:endParaRPr lang="pl-PL" dirty="0" smtClean="0"/>
          </a:p>
          <a:p>
            <a:r>
              <a:rPr lang="pl-PL" dirty="0" smtClean="0"/>
              <a:t> </a:t>
            </a:r>
            <a:r>
              <a:rPr lang="pl-PL" dirty="0"/>
              <a:t>wchodzenia na strony zawierające pirackie oprogramowanie; </a:t>
            </a:r>
            <a:endParaRPr lang="pl-PL" dirty="0" smtClean="0"/>
          </a:p>
          <a:p>
            <a:r>
              <a:rPr lang="pl-PL" dirty="0" smtClean="0"/>
              <a:t> </a:t>
            </a:r>
            <a:r>
              <a:rPr lang="pl-PL" dirty="0"/>
              <a:t> otwierania poczty elektronicznej bez zgody nauczyciela;   grania w gry ( oprócz edukacyjnych udostępnionych przez nauczyciela)  </a:t>
            </a:r>
            <a:r>
              <a:rPr lang="pl-PL" dirty="0" smtClean="0"/>
              <a:t> </a:t>
            </a:r>
            <a:r>
              <a:rPr lang="pl-PL" dirty="0"/>
              <a:t>lub korzystania ze stron internetowych, na które trzeba się logować</a:t>
            </a:r>
            <a:r>
              <a:rPr lang="pl-PL" dirty="0" smtClean="0"/>
              <a:t>;</a:t>
            </a:r>
          </a:p>
          <a:p>
            <a:pPr marL="109728" indent="0">
              <a:buNone/>
            </a:pPr>
            <a:r>
              <a:rPr lang="pl-PL" dirty="0"/>
              <a:t> 8. Korzystając z Internetu uczniowie  mają obowiązek przestrzegać zasad netykiety i bezpiecznego korzystania z sieci. </a:t>
            </a:r>
          </a:p>
          <a:p>
            <a:pPr marL="109728" indent="0">
              <a:buNone/>
            </a:pPr>
            <a:r>
              <a:rPr lang="pl-PL" dirty="0"/>
              <a:t> 9. Nauczyciele mają prawo kontrolować czynności wykonywane przez ucznia przy komputerze.  </a:t>
            </a:r>
          </a:p>
          <a:p>
            <a:pPr marL="109728" indent="0">
              <a:buNone/>
            </a:pPr>
            <a:r>
              <a:rPr lang="pl-PL" dirty="0"/>
              <a:t> </a:t>
            </a:r>
          </a:p>
          <a:p>
            <a:pPr marL="109728" indent="0">
              <a:buNone/>
            </a:pPr>
            <a:r>
              <a:rPr lang="pl-PL" dirty="0"/>
              <a:t>10</a:t>
            </a:r>
            <a:r>
              <a:rPr lang="pl-PL" dirty="0" smtClean="0"/>
              <a:t>. Na </a:t>
            </a:r>
            <a:r>
              <a:rPr lang="pl-PL" dirty="0"/>
              <a:t>komputerach oddanych do użytku uczniom Szkoła instaluje/ stosuje oprogramowanie blokujące dostęp do stron zawierających treści niedozwolone. </a:t>
            </a:r>
          </a:p>
          <a:p>
            <a:pPr marL="109728" indent="0">
              <a:buNone/>
            </a:pPr>
            <a:r>
              <a:rPr lang="pl-PL" dirty="0"/>
              <a:t>11. Próby wejścia przez uczniów na strony, do których dostęp jest zabroniony, są rejestrowane przez system w sposób umożliwiający identyfikację osób dokonujących takich prób.</a:t>
            </a:r>
          </a:p>
          <a:p>
            <a:pPr marL="109728" indent="0">
              <a:buNone/>
            </a:pPr>
            <a:r>
              <a:rPr lang="pl-PL" dirty="0" smtClean="0"/>
              <a:t>12</a:t>
            </a:r>
            <a:r>
              <a:rPr lang="pl-PL" dirty="0"/>
              <a:t>. Nauczyciel może odmówić  uczniowi/użytkownikowi dostępu lub zażądać odejścia od komputera, jeśli uzna, że jego zachowanie zagraża bezpieczeństwu systemu, lub</a:t>
            </a:r>
          </a:p>
          <a:p>
            <a:endParaRPr lang="pl-PL" dirty="0"/>
          </a:p>
        </p:txBody>
      </p:sp>
    </p:spTree>
    <p:extLst>
      <p:ext uri="{BB962C8B-B14F-4D97-AF65-F5344CB8AC3E}">
        <p14:creationId xmlns:p14="http://schemas.microsoft.com/office/powerpoint/2010/main" val="635627858"/>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marL="109728" indent="0">
              <a:buNone/>
            </a:pPr>
            <a:r>
              <a:rPr lang="pl-PL" dirty="0" smtClean="0"/>
              <a:t> </a:t>
            </a:r>
            <a:endParaRPr lang="pl-PL" dirty="0"/>
          </a:p>
          <a:p>
            <a:pPr marL="109728" indent="0">
              <a:buNone/>
            </a:pPr>
            <a:r>
              <a:rPr lang="pl-PL" dirty="0"/>
              <a:t>1</a:t>
            </a:r>
            <a:r>
              <a:rPr lang="pl-PL" dirty="0" smtClean="0"/>
              <a:t>. Fakt </a:t>
            </a:r>
            <a:r>
              <a:rPr lang="pl-PL" dirty="0"/>
              <a:t>niszczenia (zniszczenia) mienia szkolnego/ prywatnego zgłasza każdy, kto: </a:t>
            </a:r>
            <a:endParaRPr lang="pl-PL" dirty="0" smtClean="0"/>
          </a:p>
          <a:p>
            <a:pPr marL="109728" indent="0">
              <a:buNone/>
            </a:pPr>
            <a:r>
              <a:rPr lang="pl-PL" dirty="0" smtClean="0"/>
              <a:t>a</a:t>
            </a:r>
            <a:r>
              <a:rPr lang="pl-PL" dirty="0"/>
              <a:t>) jest świadkiem niszczenia (zniszczenia) mienia szkolnego/ prywatnego na terenie placówki</a:t>
            </a:r>
            <a:r>
              <a:rPr lang="pl-PL" dirty="0" smtClean="0"/>
              <a:t>,</a:t>
            </a:r>
          </a:p>
          <a:p>
            <a:pPr marL="109728" indent="0">
              <a:buNone/>
            </a:pPr>
            <a:r>
              <a:rPr lang="pl-PL" dirty="0" smtClean="0"/>
              <a:t> </a:t>
            </a:r>
            <a:r>
              <a:rPr lang="pl-PL" dirty="0"/>
              <a:t>b) stwierdził, iż mienie szkolne/ prywatne zostało zniszczone na terenie szkoły</a:t>
            </a:r>
            <a:r>
              <a:rPr lang="pl-PL" dirty="0" smtClean="0"/>
              <a:t>.</a:t>
            </a:r>
          </a:p>
          <a:p>
            <a:pPr marL="109728" indent="0">
              <a:buNone/>
            </a:pPr>
            <a:r>
              <a:rPr lang="pl-PL" dirty="0" smtClean="0"/>
              <a:t> </a:t>
            </a:r>
            <a:r>
              <a:rPr lang="pl-PL" dirty="0"/>
              <a:t>2.Nauczyciel lub pracownik szkoły, któremu zgłoszono fakt niszczenia (zniszczenia) mienia szkolnego/ prywatnego, powiadamia wychowawcę ucznia. </a:t>
            </a:r>
            <a:endParaRPr lang="pl-PL" dirty="0" smtClean="0"/>
          </a:p>
          <a:p>
            <a:pPr marL="109728" indent="0">
              <a:buNone/>
            </a:pPr>
            <a:r>
              <a:rPr lang="pl-PL" dirty="0" smtClean="0"/>
              <a:t>3.Wychowawca </a:t>
            </a:r>
            <a:r>
              <a:rPr lang="pl-PL" dirty="0"/>
              <a:t>ucznia, który dopuścił się niszczenia mienia szkolnego/ prywatnego podejmuje następujące działania: </a:t>
            </a:r>
            <a:endParaRPr lang="pl-PL" dirty="0" smtClean="0"/>
          </a:p>
          <a:p>
            <a:pPr marL="109728" indent="0">
              <a:buNone/>
            </a:pPr>
            <a:r>
              <a:rPr lang="pl-PL" dirty="0" smtClean="0"/>
              <a:t> </a:t>
            </a:r>
            <a:r>
              <a:rPr lang="pl-PL" dirty="0"/>
              <a:t>a) rozmowa z uczniem na temat zaistniałej sytuacji</a:t>
            </a:r>
            <a:r>
              <a:rPr lang="pl-PL" dirty="0" smtClean="0"/>
              <a:t>;</a:t>
            </a:r>
          </a:p>
          <a:p>
            <a:pPr marL="109728" indent="0">
              <a:buNone/>
            </a:pPr>
            <a:r>
              <a:rPr lang="pl-PL" dirty="0" smtClean="0"/>
              <a:t> </a:t>
            </a:r>
            <a:r>
              <a:rPr lang="pl-PL" dirty="0"/>
              <a:t>b) powiadamia pedagoga szkolnego lub psychologa oraz Dyrektora /Wicedyrektora Szkoły, w razie potrzeby również pielęgniarkę szkolną, jeśli sprawca, bądź osoby obecne przy zdarzeniu doznały obrażeń </a:t>
            </a:r>
            <a:endParaRPr lang="pl-PL" dirty="0" smtClean="0"/>
          </a:p>
          <a:p>
            <a:pPr marL="109728" indent="0">
              <a:buNone/>
            </a:pPr>
            <a:r>
              <a:rPr lang="pl-PL" dirty="0" smtClean="0"/>
              <a:t>c</a:t>
            </a:r>
            <a:r>
              <a:rPr lang="pl-PL" dirty="0"/>
              <a:t>) informuje Kierownika ds. </a:t>
            </a:r>
            <a:r>
              <a:rPr lang="pl-PL" dirty="0" smtClean="0"/>
              <a:t>gospodarczych o </a:t>
            </a:r>
            <a:r>
              <a:rPr lang="pl-PL" dirty="0"/>
              <a:t>zakresie zniszczeń </a:t>
            </a:r>
            <a:endParaRPr lang="pl-PL" dirty="0" smtClean="0"/>
          </a:p>
          <a:p>
            <a:pPr marL="109728" indent="0">
              <a:buNone/>
            </a:pPr>
            <a:r>
              <a:rPr lang="pl-PL" dirty="0" smtClean="0"/>
              <a:t> </a:t>
            </a:r>
            <a:r>
              <a:rPr lang="pl-PL" dirty="0"/>
              <a:t>d) informuje rodziców/ prawnych </a:t>
            </a:r>
            <a:r>
              <a:rPr lang="pl-PL" dirty="0" smtClean="0"/>
              <a:t>opiekunów ucznia </a:t>
            </a:r>
            <a:r>
              <a:rPr lang="pl-PL" dirty="0"/>
              <a:t>o wyrządzonej szkodzie; </a:t>
            </a:r>
          </a:p>
        </p:txBody>
      </p:sp>
      <p:sp>
        <p:nvSpPr>
          <p:cNvPr id="3" name="Tytuł 2"/>
          <p:cNvSpPr>
            <a:spLocks noGrp="1"/>
          </p:cNvSpPr>
          <p:nvPr>
            <p:ph type="title"/>
          </p:nvPr>
        </p:nvSpPr>
        <p:spPr/>
        <p:txBody>
          <a:bodyPr>
            <a:normAutofit/>
          </a:bodyPr>
          <a:lstStyle/>
          <a:p>
            <a:r>
              <a:rPr lang="pl-PL" sz="2800" dirty="0" smtClean="0">
                <a:solidFill>
                  <a:srgbClr val="00B0F0"/>
                </a:solidFill>
              </a:rPr>
              <a:t>PRZYPADKI NISZCZENIA MIENIA SZKOLNEGO/ PRYWATNEGO</a:t>
            </a:r>
            <a:endParaRPr lang="pl-PL" sz="2800" dirty="0">
              <a:solidFill>
                <a:srgbClr val="00B0F0"/>
              </a:solidFill>
            </a:endParaRPr>
          </a:p>
        </p:txBody>
      </p:sp>
    </p:spTree>
    <p:extLst>
      <p:ext uri="{BB962C8B-B14F-4D97-AF65-F5344CB8AC3E}">
        <p14:creationId xmlns:p14="http://schemas.microsoft.com/office/powerpoint/2010/main" val="814352994"/>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pPr marL="109728" indent="0">
              <a:buNone/>
            </a:pPr>
            <a:r>
              <a:rPr lang="pl-PL" dirty="0"/>
              <a:t>4.Dyrektor/ Wicedyrektor Szkoły podejmuje decyzję o wezwaniu </a:t>
            </a:r>
            <a:r>
              <a:rPr lang="pl-PL" dirty="0" smtClean="0"/>
              <a:t>patrolu policji </a:t>
            </a:r>
            <a:r>
              <a:rPr lang="pl-PL" dirty="0"/>
              <a:t>i sporządzeniu pisma do Komendy Rejonowej Policji Wydziału, ds</a:t>
            </a:r>
            <a:r>
              <a:rPr lang="pl-PL" dirty="0" smtClean="0"/>
              <a:t>. Nieletnich o </a:t>
            </a:r>
            <a:r>
              <a:rPr lang="pl-PL" dirty="0"/>
              <a:t>incydencie z udziałem ucznia, jeśli uzna zniszczenie mienia za znaczne. </a:t>
            </a:r>
            <a:endParaRPr lang="pl-PL" dirty="0" smtClean="0"/>
          </a:p>
          <a:p>
            <a:pPr marL="109728" indent="0">
              <a:buNone/>
            </a:pPr>
            <a:r>
              <a:rPr lang="pl-PL" dirty="0" smtClean="0"/>
              <a:t>4</a:t>
            </a:r>
            <a:r>
              <a:rPr lang="pl-PL" dirty="0"/>
              <a:t>. Wychowawca w porozumieniu z Dyrektorem/Wicedyrektorem </a:t>
            </a:r>
            <a:r>
              <a:rPr lang="pl-PL" dirty="0" smtClean="0"/>
              <a:t>Szkoły i </a:t>
            </a:r>
            <a:r>
              <a:rPr lang="pl-PL" dirty="0"/>
              <a:t>pedagogiem lub </a:t>
            </a:r>
            <a:r>
              <a:rPr lang="pl-PL" dirty="0" smtClean="0"/>
              <a:t>psychologiem szkolnym </a:t>
            </a:r>
            <a:r>
              <a:rPr lang="pl-PL" dirty="0"/>
              <a:t>podejmują decyzję o sposobie zadośćuczynienia lub ukarania sprawcy oraz podejmuje </a:t>
            </a:r>
            <a:r>
              <a:rPr lang="pl-PL" dirty="0" smtClean="0"/>
              <a:t>decyzję o </a:t>
            </a:r>
            <a:r>
              <a:rPr lang="pl-PL" dirty="0"/>
              <a:t>dalszym działaniu, w szczególności ustalany </a:t>
            </a:r>
            <a:r>
              <a:rPr lang="pl-PL" dirty="0" smtClean="0"/>
              <a:t>jest z uczniem i </a:t>
            </a:r>
            <a:r>
              <a:rPr lang="pl-PL" dirty="0"/>
              <a:t>jego rodzicami/ prawnymi opiekunami sposób i termin naprawienia wyrządzonych szkód lub uiszczenia opłaty za ich naprawę. </a:t>
            </a:r>
            <a:endParaRPr lang="pl-PL" dirty="0" smtClean="0"/>
          </a:p>
          <a:p>
            <a:pPr marL="109728" indent="0">
              <a:buNone/>
            </a:pPr>
            <a:r>
              <a:rPr lang="pl-PL" dirty="0" smtClean="0"/>
              <a:t>5</a:t>
            </a:r>
            <a:r>
              <a:rPr lang="pl-PL" dirty="0"/>
              <a:t>. Jeśli szkoda nie zostanie naprawiona w ustalonym terminie, Dyrekcja Szkoły wzywa rodziców/prawnych opiekunów ucznia do natychmiastowego wywiązania się poczynionych ustaleń. </a:t>
            </a:r>
            <a:endParaRPr lang="pl-PL" dirty="0" smtClean="0"/>
          </a:p>
          <a:p>
            <a:pPr marL="109728" indent="0">
              <a:buNone/>
            </a:pPr>
            <a:r>
              <a:rPr lang="pl-PL" b="1" dirty="0" smtClean="0"/>
              <a:t>6</a:t>
            </a:r>
            <a:r>
              <a:rPr lang="pl-PL" b="1" dirty="0"/>
              <a:t>. Procedura ta nie obowiązuje w przypadku uszkodzenia mienia prywatnego, którego posiadanie na terenie szkoły jest zabronione i za które szkoła nie ponosi </a:t>
            </a:r>
            <a:r>
              <a:rPr lang="pl-PL" b="1" dirty="0" smtClean="0"/>
              <a:t>odpowiedzialności. </a:t>
            </a:r>
            <a:endParaRPr lang="pl-PL" b="1" dirty="0"/>
          </a:p>
        </p:txBody>
      </p:sp>
    </p:spTree>
    <p:extLst>
      <p:ext uri="{BB962C8B-B14F-4D97-AF65-F5344CB8AC3E}">
        <p14:creationId xmlns:p14="http://schemas.microsoft.com/office/powerpoint/2010/main" val="1289054205"/>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85000" lnSpcReduction="20000"/>
          </a:bodyPr>
          <a:lstStyle/>
          <a:p>
            <a:pPr>
              <a:buNone/>
            </a:pPr>
            <a:r>
              <a:rPr lang="pl-PL" dirty="0" smtClean="0"/>
              <a:t> 1  </a:t>
            </a:r>
            <a:r>
              <a:rPr lang="pl-PL" dirty="0"/>
              <a:t>Procedura dotycząca korzystania z prawa przysługującego osobom, których dane są przetwarzane </a:t>
            </a:r>
          </a:p>
          <a:p>
            <a:pPr marL="109728" indent="0">
              <a:buNone/>
            </a:pPr>
            <a:r>
              <a:rPr lang="pl-PL" dirty="0"/>
              <a:t>Podstawa prawna: </a:t>
            </a:r>
          </a:p>
          <a:p>
            <a:r>
              <a:rPr lang="pl-PL" dirty="0"/>
              <a:t>*Ustawa z 29 sierpnia 1997 r. o ochronie danych osobowych (tekst jedn.: Dz.U. z 2016 r. poz. 922). </a:t>
            </a:r>
          </a:p>
          <a:p>
            <a:r>
              <a:rPr lang="pl-PL" dirty="0"/>
              <a:t>*Rozporządzenie Parlamentu Europejskiego i Rady (UE) 2016/679 z 27 kwietnia 2016 r. w sprawie ochrony osób fizycznych w związku z przetwarzaniem danych osobowych i w sprawie swobodnego przepływu takich danych oraz uchylenia dyrektywy 95/46/WE (</a:t>
            </a:r>
            <a:r>
              <a:rPr lang="pl-PL" dirty="0" err="1"/>
              <a:t>Dz.Urz</a:t>
            </a:r>
            <a:r>
              <a:rPr lang="pl-PL" dirty="0"/>
              <a:t>. UE. L nr 119, str. 1) - punkt 83, 97 preambuły, art. 24, art. 28, art. 32−39. </a:t>
            </a:r>
          </a:p>
          <a:p>
            <a:r>
              <a:rPr lang="pl-PL" dirty="0"/>
              <a:t>*Ustawa  z dnia 10 maja 2018 r. o ochronie danych osobowych (Dz. U. 2018 poz. 1000) </a:t>
            </a:r>
          </a:p>
        </p:txBody>
      </p:sp>
      <p:sp>
        <p:nvSpPr>
          <p:cNvPr id="3" name="Tytuł 2"/>
          <p:cNvSpPr>
            <a:spLocks noGrp="1"/>
          </p:cNvSpPr>
          <p:nvPr>
            <p:ph type="title"/>
          </p:nvPr>
        </p:nvSpPr>
        <p:spPr/>
        <p:txBody>
          <a:bodyPr>
            <a:normAutofit fontScale="90000"/>
          </a:bodyPr>
          <a:lstStyle/>
          <a:p>
            <a:r>
              <a:rPr lang="pl-PL" dirty="0" smtClean="0">
                <a:solidFill>
                  <a:srgbClr val="00B0F0"/>
                </a:solidFill>
              </a:rPr>
              <a:t>OBOWIĄZKI WYNIKAJĄCE Z RODO</a:t>
            </a:r>
            <a:endParaRPr lang="pl-PL" dirty="0">
              <a:solidFill>
                <a:srgbClr val="00B0F0"/>
              </a:solidFill>
            </a:endParaRPr>
          </a:p>
        </p:txBody>
      </p:sp>
    </p:spTree>
    <p:extLst>
      <p:ext uri="{BB962C8B-B14F-4D97-AF65-F5344CB8AC3E}">
        <p14:creationId xmlns:p14="http://schemas.microsoft.com/office/powerpoint/2010/main" val="3441017553"/>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85000" lnSpcReduction="10000"/>
          </a:bodyPr>
          <a:lstStyle/>
          <a:p>
            <a:pPr marL="109728" indent="0">
              <a:buNone/>
            </a:pPr>
            <a:r>
              <a:rPr lang="pl-PL" dirty="0"/>
              <a:t>1</a:t>
            </a:r>
            <a:r>
              <a:rPr lang="pl-PL" dirty="0" smtClean="0"/>
              <a:t>. Każdy </a:t>
            </a:r>
            <a:r>
              <a:rPr lang="pl-PL" dirty="0"/>
              <a:t>przypadek zgłoszenia przez osobę, której dane dotyczą, woli skorzystania z praw przewidzianych w rozporządzeniu ADO rozpatruje indywidualnie. </a:t>
            </a:r>
          </a:p>
          <a:p>
            <a:pPr marL="109728" indent="0">
              <a:buNone/>
            </a:pPr>
            <a:r>
              <a:rPr lang="pl-PL" dirty="0"/>
              <a:t>2. ADO niezwłocznie realizuje następujące prawa osób, których dane dotyczą: </a:t>
            </a:r>
          </a:p>
          <a:p>
            <a:r>
              <a:rPr lang="pl-PL" dirty="0"/>
              <a:t>a) ·prawo dostępu do danych, </a:t>
            </a:r>
          </a:p>
          <a:p>
            <a:r>
              <a:rPr lang="pl-PL" dirty="0"/>
              <a:t>b) ·prawo do sprostowania danych, </a:t>
            </a:r>
          </a:p>
          <a:p>
            <a:r>
              <a:rPr lang="pl-PL" dirty="0"/>
              <a:t>c) ·prawo do usunięcia danych, </a:t>
            </a:r>
          </a:p>
          <a:p>
            <a:r>
              <a:rPr lang="pl-PL" dirty="0"/>
              <a:t>d) ·prawo do przenoszenia danych, </a:t>
            </a:r>
          </a:p>
          <a:p>
            <a:r>
              <a:rPr lang="pl-PL" dirty="0"/>
              <a:t>e) ·prawo do sprzeciwu wobec przetwarzania danych, </a:t>
            </a:r>
          </a:p>
          <a:p>
            <a:r>
              <a:rPr lang="pl-PL" dirty="0"/>
              <a:t>f) ·prawo do niepodlegania decyzjom oparty wyłącznie na profilowaniu. </a:t>
            </a:r>
          </a:p>
        </p:txBody>
      </p:sp>
    </p:spTree>
    <p:extLst>
      <p:ext uri="{BB962C8B-B14F-4D97-AF65-F5344CB8AC3E}">
        <p14:creationId xmlns:p14="http://schemas.microsoft.com/office/powerpoint/2010/main" val="2165960518"/>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92500" lnSpcReduction="20000"/>
          </a:bodyPr>
          <a:lstStyle/>
          <a:p>
            <a:pPr marL="109728" indent="0">
              <a:buNone/>
            </a:pPr>
            <a:r>
              <a:rPr lang="pl-PL" dirty="0" smtClean="0"/>
              <a:t>3. </a:t>
            </a:r>
            <a:r>
              <a:rPr lang="pl-PL" dirty="0"/>
              <a:t>W przypadku realizacji prawa do sprostowania, usunięcia i ograniczenia przetwarzania danych administrator danych niezwłocznie informuje odbiorców danych, którym udostępnił on przedmiotowe dane, chyba, że jest to niemożliwe lub będzie wymagać niewspółmiernie dużego wysiłku. </a:t>
            </a:r>
          </a:p>
          <a:p>
            <a:pPr marL="109728" indent="0">
              <a:buNone/>
            </a:pPr>
            <a:r>
              <a:rPr lang="pl-PL" dirty="0"/>
              <a:t>4. ADO  odmawia realizacji praw osób, których dane dotyczą, jeżeli możliwość taka wynika z przepisów rozporządzenia, jednak każda odmowa realizacji praw osób, których dane dotyczą, wymaga uzasadnienia z podaniem podstawy prawnej wynikającej z rozporządzenia. </a:t>
            </a:r>
          </a:p>
          <a:p>
            <a:pPr marL="109728" indent="0">
              <a:buNone/>
            </a:pPr>
            <a:r>
              <a:rPr lang="pl-PL" dirty="0" smtClean="0"/>
              <a:t> </a:t>
            </a:r>
            <a:endParaRPr lang="pl-PL" dirty="0"/>
          </a:p>
        </p:txBody>
      </p:sp>
    </p:spTree>
    <p:extLst>
      <p:ext uri="{BB962C8B-B14F-4D97-AF65-F5344CB8AC3E}">
        <p14:creationId xmlns:p14="http://schemas.microsoft.com/office/powerpoint/2010/main" val="449972863"/>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92500" lnSpcReduction="20000"/>
          </a:bodyPr>
          <a:lstStyle/>
          <a:p>
            <a:pPr marL="109728" indent="0">
              <a:buNone/>
            </a:pPr>
            <a:r>
              <a:rPr lang="pl-PL" dirty="0" smtClean="0"/>
              <a:t>Podstawa </a:t>
            </a:r>
            <a:r>
              <a:rPr lang="pl-PL" dirty="0"/>
              <a:t>prawna: </a:t>
            </a:r>
          </a:p>
          <a:p>
            <a:r>
              <a:rPr lang="pl-PL" dirty="0"/>
              <a:t>*Ustawa z 29 sierpnia 1997 r. o ochronie danych osobowych (tekst jedn.: Dz.U. z 2016 r. poz. 922). </a:t>
            </a:r>
          </a:p>
          <a:p>
            <a:r>
              <a:rPr lang="pl-PL" dirty="0"/>
              <a:t>*Rozporządzenie Parlamentu Europejskiego i Rady (UE) 2016/679 z 27 kwietnia 2016 r. w sprawie ochrony osób fizycznych w związku z przetwarzaniem danych osobowych i w sprawie swobodnego przepływu takich danych oraz uchylenia dyrektywy 95/46/WE (Dz. U. UE. L nr 119, str. 1) - punkt 83, 97 preambuły, art. 24, art. 28, art. 32−39. </a:t>
            </a:r>
          </a:p>
          <a:p>
            <a:r>
              <a:rPr lang="pl-PL" dirty="0"/>
              <a:t>*Ustawa  z dnia 10 maja 2018 r. o ochronie danych osobowych (Dz. U. 2018 poz. 1000) </a:t>
            </a:r>
          </a:p>
        </p:txBody>
      </p:sp>
      <p:sp>
        <p:nvSpPr>
          <p:cNvPr id="3" name="Tytuł 2"/>
          <p:cNvSpPr>
            <a:spLocks noGrp="1"/>
          </p:cNvSpPr>
          <p:nvPr>
            <p:ph type="title"/>
          </p:nvPr>
        </p:nvSpPr>
        <p:spPr/>
        <p:txBody>
          <a:bodyPr>
            <a:normAutofit fontScale="90000"/>
          </a:bodyPr>
          <a:lstStyle/>
          <a:p>
            <a:r>
              <a:rPr lang="pl-PL" dirty="0"/>
              <a:t/>
            </a:r>
            <a:br>
              <a:rPr lang="pl-PL" dirty="0"/>
            </a:br>
            <a:r>
              <a:rPr lang="pl-PL" sz="3100" dirty="0" smtClean="0">
                <a:solidFill>
                  <a:srgbClr val="00B0F0"/>
                </a:solidFill>
              </a:rPr>
              <a:t>Procedura </a:t>
            </a:r>
            <a:r>
              <a:rPr lang="pl-PL" sz="3100" dirty="0">
                <a:solidFill>
                  <a:srgbClr val="00B0F0"/>
                </a:solidFill>
              </a:rPr>
              <a:t>zgłaszania naruszeń ochrony danych </a:t>
            </a:r>
            <a:r>
              <a:rPr lang="pl-PL" dirty="0"/>
              <a:t/>
            </a:r>
            <a:br>
              <a:rPr lang="pl-PL" dirty="0"/>
            </a:br>
            <a:endParaRPr lang="pl-PL" dirty="0"/>
          </a:p>
        </p:txBody>
      </p:sp>
    </p:spTree>
    <p:extLst>
      <p:ext uri="{BB962C8B-B14F-4D97-AF65-F5344CB8AC3E}">
        <p14:creationId xmlns:p14="http://schemas.microsoft.com/office/powerpoint/2010/main" val="760602512"/>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pPr marL="109728" indent="0">
              <a:buNone/>
            </a:pPr>
            <a:r>
              <a:rPr lang="pl-PL" dirty="0"/>
              <a:t>1</a:t>
            </a:r>
            <a:r>
              <a:rPr lang="pl-PL" dirty="0" smtClean="0"/>
              <a:t>. Każdy </a:t>
            </a:r>
            <a:r>
              <a:rPr lang="pl-PL" dirty="0"/>
              <a:t>z pracowników Szkoły, który powziął informację o przypadkowym lub niezgodnym z prawem: </a:t>
            </a:r>
          </a:p>
          <a:p>
            <a:r>
              <a:rPr lang="pl-PL" dirty="0"/>
              <a:t>- zniszczeniu danych osobowych </a:t>
            </a:r>
            <a:endParaRPr lang="pl-PL" dirty="0" smtClean="0"/>
          </a:p>
          <a:p>
            <a:r>
              <a:rPr lang="pl-PL" dirty="0" smtClean="0"/>
              <a:t>- </a:t>
            </a:r>
            <a:r>
              <a:rPr lang="pl-PL" dirty="0"/>
              <a:t>utraceniu danych osobowych </a:t>
            </a:r>
            <a:endParaRPr lang="pl-PL" dirty="0" smtClean="0"/>
          </a:p>
          <a:p>
            <a:r>
              <a:rPr lang="pl-PL" dirty="0" smtClean="0"/>
              <a:t>- </a:t>
            </a:r>
            <a:r>
              <a:rPr lang="pl-PL" dirty="0"/>
              <a:t>zmodyfikowaniu danych </a:t>
            </a:r>
            <a:r>
              <a:rPr lang="pl-PL" dirty="0" smtClean="0"/>
              <a:t>osobowych</a:t>
            </a:r>
          </a:p>
          <a:p>
            <a:r>
              <a:rPr lang="pl-PL" dirty="0" smtClean="0"/>
              <a:t> </a:t>
            </a:r>
            <a:r>
              <a:rPr lang="pl-PL" dirty="0"/>
              <a:t>-nieuprawnionym ujawnieniu danych </a:t>
            </a:r>
            <a:r>
              <a:rPr lang="pl-PL" dirty="0" smtClean="0"/>
              <a:t>osobowych</a:t>
            </a:r>
          </a:p>
          <a:p>
            <a:r>
              <a:rPr lang="pl-PL" dirty="0" smtClean="0"/>
              <a:t> </a:t>
            </a:r>
            <a:r>
              <a:rPr lang="pl-PL" dirty="0"/>
              <a:t>- nieuprawnionym dostępie do danych osobowych </a:t>
            </a:r>
          </a:p>
          <a:p>
            <a:pPr marL="109728" indent="0">
              <a:buNone/>
            </a:pPr>
            <a:r>
              <a:rPr lang="pl-PL" dirty="0"/>
              <a:t> </a:t>
            </a:r>
            <a:r>
              <a:rPr lang="pl-PL" dirty="0" smtClean="0"/>
              <a:t>przesyłanych</a:t>
            </a:r>
            <a:r>
              <a:rPr lang="pl-PL" dirty="0"/>
              <a:t>, przechowywanych lub w inny sposób przetwarzanych przez Administratora Danych Osobowych, którym jest </a:t>
            </a:r>
            <a:r>
              <a:rPr lang="pl-PL" dirty="0" smtClean="0"/>
              <a:t>SOSE NR 3 </a:t>
            </a:r>
            <a:r>
              <a:rPr lang="pl-PL" u="sng" dirty="0" smtClean="0"/>
              <a:t>ma </a:t>
            </a:r>
            <a:r>
              <a:rPr lang="pl-PL" u="sng" dirty="0"/>
              <a:t>obowiązek</a:t>
            </a:r>
            <a:r>
              <a:rPr lang="pl-PL" dirty="0"/>
              <a:t>: </a:t>
            </a:r>
            <a:endParaRPr lang="pl-PL" dirty="0" smtClean="0"/>
          </a:p>
          <a:p>
            <a:pPr marL="109728" indent="0">
              <a:buNone/>
            </a:pPr>
            <a:r>
              <a:rPr lang="pl-PL" dirty="0"/>
              <a:t>a) niezwłocznego poinformowania o zdarzeniu osoby nadzorującej (powinien to być Inspektor Ochrony Danych),</a:t>
            </a:r>
          </a:p>
          <a:p>
            <a:pPr marL="109728" indent="0">
              <a:buNone/>
            </a:pPr>
            <a:r>
              <a:rPr lang="pl-PL" dirty="0"/>
              <a:t> b) pozostawienia miejsca zdarzenia w stanie nienaruszonym do czasu przybycia inspektora ochrony danych. </a:t>
            </a:r>
          </a:p>
          <a:p>
            <a:pPr marL="109728" indent="0">
              <a:buNone/>
            </a:pPr>
            <a:endParaRPr lang="pl-PL" dirty="0"/>
          </a:p>
          <a:p>
            <a:r>
              <a:rPr lang="pl-PL" dirty="0"/>
              <a:t> </a:t>
            </a:r>
          </a:p>
        </p:txBody>
      </p:sp>
    </p:spTree>
    <p:extLst>
      <p:ext uri="{BB962C8B-B14F-4D97-AF65-F5344CB8AC3E}">
        <p14:creationId xmlns:p14="http://schemas.microsoft.com/office/powerpoint/2010/main" val="2251419647"/>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a:xfrm>
            <a:off x="457200" y="1455576"/>
            <a:ext cx="8229600" cy="4551715"/>
          </a:xfrm>
        </p:spPr>
        <p:txBody>
          <a:bodyPr>
            <a:normAutofit fontScale="55000" lnSpcReduction="20000"/>
          </a:bodyPr>
          <a:lstStyle/>
          <a:p>
            <a:r>
              <a:rPr lang="pl-PL" dirty="0" smtClean="0"/>
              <a:t>2</a:t>
            </a:r>
            <a:r>
              <a:rPr lang="pl-PL" dirty="0"/>
              <a:t>. </a:t>
            </a:r>
            <a:r>
              <a:rPr lang="pl-PL" u="sng" dirty="0"/>
              <a:t>Inspektor Ochrony Danych niezwłocznie</a:t>
            </a:r>
            <a:r>
              <a:rPr lang="pl-PL" dirty="0"/>
              <a:t>: </a:t>
            </a:r>
          </a:p>
          <a:p>
            <a:pPr marL="109728" indent="0">
              <a:buNone/>
            </a:pPr>
            <a:r>
              <a:rPr lang="pl-PL" dirty="0" smtClean="0"/>
              <a:t> - </a:t>
            </a:r>
            <a:r>
              <a:rPr lang="pl-PL" dirty="0"/>
              <a:t>sporządza notatkę z przeprowadzonych oględzin miejsca zdarzenia </a:t>
            </a:r>
            <a:endParaRPr lang="pl-PL" dirty="0" smtClean="0"/>
          </a:p>
          <a:p>
            <a:pPr>
              <a:buFontTx/>
              <a:buChar char="-"/>
            </a:pPr>
            <a:r>
              <a:rPr lang="pl-PL" dirty="0" smtClean="0"/>
              <a:t>sporządza </a:t>
            </a:r>
            <a:r>
              <a:rPr lang="pl-PL" dirty="0"/>
              <a:t>kopię obrazu wyświetlonego na ekranie monitora komputera związanego z naruszeniem </a:t>
            </a:r>
            <a:endParaRPr lang="pl-PL" dirty="0" smtClean="0"/>
          </a:p>
          <a:p>
            <a:pPr>
              <a:buFontTx/>
              <a:buChar char="-"/>
            </a:pPr>
            <a:r>
              <a:rPr lang="pl-PL" dirty="0" smtClean="0"/>
              <a:t>sporządza </a:t>
            </a:r>
            <a:r>
              <a:rPr lang="pl-PL" dirty="0"/>
              <a:t>kopię zapisów rejestrów systemu informatycznego służącego do przetwarzania danych lub zapisów konfiguracji technicznych środków zabezpieczeń systemu - odbiera pisemne wyjaśnienia od osoby, która ujawniła </a:t>
            </a:r>
            <a:r>
              <a:rPr lang="pl-PL" dirty="0" smtClean="0"/>
              <a:t>naruszenie</a:t>
            </a:r>
          </a:p>
          <a:p>
            <a:pPr>
              <a:buFontTx/>
              <a:buChar char="-"/>
            </a:pPr>
            <a:r>
              <a:rPr lang="pl-PL" dirty="0" smtClean="0"/>
              <a:t> 3. </a:t>
            </a:r>
            <a:r>
              <a:rPr lang="pl-PL" u="sng" dirty="0" smtClean="0"/>
              <a:t>Inspektor </a:t>
            </a:r>
            <a:r>
              <a:rPr lang="pl-PL" u="sng" dirty="0"/>
              <a:t>Ochrony Danych następnie: </a:t>
            </a:r>
            <a:endParaRPr lang="pl-PL" u="sng" dirty="0" smtClean="0"/>
          </a:p>
          <a:p>
            <a:pPr>
              <a:buFontTx/>
              <a:buChar char="-"/>
            </a:pPr>
            <a:r>
              <a:rPr lang="pl-PL" dirty="0" smtClean="0"/>
              <a:t>niezwłocznie </a:t>
            </a:r>
            <a:r>
              <a:rPr lang="pl-PL" dirty="0"/>
              <a:t>przedstawia zebrane materiały Administratorowi Danych Osobowych - wspólnie z ADO oceniają, czy zaistniałe naruszenie podlega obowiązkowi zgłoszenia organowi </a:t>
            </a:r>
            <a:r>
              <a:rPr lang="pl-PL" dirty="0" smtClean="0"/>
              <a:t>nadzorczemu</a:t>
            </a:r>
          </a:p>
          <a:p>
            <a:pPr marL="109728" indent="0">
              <a:buNone/>
            </a:pPr>
            <a:r>
              <a:rPr lang="pl-PL" dirty="0" smtClean="0"/>
              <a:t>-, </a:t>
            </a:r>
            <a:r>
              <a:rPr lang="pl-PL" dirty="0"/>
              <a:t>jeśli tak to ADO ma obowiązek zgłoszenia zaistniałego naruszenia bezpieczeństwa danych osobowych w czasie do 72 godzin od naruszenia, bezpośrednio do właściwego organu nadzoru – Prezesa </a:t>
            </a:r>
            <a:r>
              <a:rPr lang="pl-PL" dirty="0" err="1"/>
              <a:t>UODO</a:t>
            </a:r>
            <a:r>
              <a:rPr lang="pl-PL" dirty="0"/>
              <a:t> (art. 33 </a:t>
            </a:r>
            <a:r>
              <a:rPr lang="pl-PL" dirty="0" err="1"/>
              <a:t>RODO</a:t>
            </a:r>
            <a:r>
              <a:rPr lang="pl-PL" dirty="0"/>
              <a:t>) </a:t>
            </a:r>
            <a:endParaRPr lang="pl-PL" dirty="0" smtClean="0"/>
          </a:p>
          <a:p>
            <a:pPr>
              <a:buFontTx/>
              <a:buChar char="-"/>
            </a:pPr>
            <a:r>
              <a:rPr lang="pl-PL" dirty="0" smtClean="0"/>
              <a:t>przedstawia </a:t>
            </a:r>
            <a:r>
              <a:rPr lang="pl-PL" dirty="0"/>
              <a:t>ADO skutki naruszenia oraz środki i działania mające zaradzić naruszeniu oraz jeśli to konieczne mające zminimalizować negatywne skutki naruszenia </a:t>
            </a:r>
            <a:endParaRPr lang="pl-PL" dirty="0" smtClean="0"/>
          </a:p>
          <a:p>
            <a:pPr>
              <a:buFontTx/>
              <a:buChar char="-"/>
            </a:pPr>
            <a:r>
              <a:rPr lang="pl-PL" dirty="0" smtClean="0"/>
              <a:t>- </a:t>
            </a:r>
            <a:r>
              <a:rPr lang="pl-PL" dirty="0"/>
              <a:t>sporządza, ( jeśli jest to wymagane) zgłoszenie do organu nadzorczego oraz zamieszcza informację o naruszeniu na stronie www lub </a:t>
            </a:r>
            <a:r>
              <a:rPr lang="pl-PL" dirty="0" err="1"/>
              <a:t>BIP</a:t>
            </a:r>
            <a:r>
              <a:rPr lang="pl-PL" dirty="0"/>
              <a:t> </a:t>
            </a:r>
            <a:r>
              <a:rPr lang="pl-PL" dirty="0" smtClean="0"/>
              <a:t>organu</a:t>
            </a:r>
          </a:p>
          <a:p>
            <a:pPr>
              <a:buFontTx/>
              <a:buChar char="-"/>
            </a:pPr>
            <a:r>
              <a:rPr lang="pl-PL" dirty="0" smtClean="0"/>
              <a:t> </a:t>
            </a:r>
            <a:r>
              <a:rPr lang="pl-PL" dirty="0"/>
              <a:t>- dokumentuje skutki oraz </a:t>
            </a:r>
            <a:r>
              <a:rPr lang="pl-PL" dirty="0" smtClean="0"/>
              <a:t>podjęte środki </a:t>
            </a:r>
            <a:r>
              <a:rPr lang="pl-PL" dirty="0"/>
              <a:t>i działania, o których mowa w pkt. 5. </a:t>
            </a:r>
          </a:p>
          <a:p>
            <a:pPr marL="109728" indent="0">
              <a:buNone/>
            </a:pPr>
            <a:endParaRPr lang="pl-PL" dirty="0"/>
          </a:p>
        </p:txBody>
      </p:sp>
    </p:spTree>
    <p:extLst>
      <p:ext uri="{BB962C8B-B14F-4D97-AF65-F5344CB8AC3E}">
        <p14:creationId xmlns:p14="http://schemas.microsoft.com/office/powerpoint/2010/main" val="1716087173"/>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7500" lnSpcReduction="20000"/>
          </a:bodyPr>
          <a:lstStyle/>
          <a:p>
            <a:r>
              <a:rPr lang="pl-PL" dirty="0" smtClean="0"/>
              <a:t> </a:t>
            </a:r>
            <a:endParaRPr lang="pl-PL" dirty="0"/>
          </a:p>
          <a:p>
            <a:r>
              <a:rPr lang="pl-PL" dirty="0"/>
              <a:t>1. Każdy, kto zauważy lub pozyska informację o zagrożeniu atakiem terrorystycznym(wtargnięcie na teren szkoły napastników z bronią palną, nożami, ładunkami wybuchowymi lub innymi niebezpiecznymi narzędziami) powinien natychmiast powiadomić Dyrektora Szkoły i policję. </a:t>
            </a:r>
            <a:endParaRPr lang="pl-PL" dirty="0" smtClean="0"/>
          </a:p>
          <a:p>
            <a:r>
              <a:rPr lang="pl-PL" dirty="0" smtClean="0"/>
              <a:t>2</a:t>
            </a:r>
            <a:r>
              <a:rPr lang="pl-PL" dirty="0"/>
              <a:t>. </a:t>
            </a:r>
            <a:r>
              <a:rPr lang="pl-PL" u="sng" dirty="0"/>
              <a:t>W przypadku uzyskania informacji o wtargnięciu napastników na teren szkoły nauczyciel przebywający z klasą w sali lekcyjnej powinien</a:t>
            </a:r>
            <a:r>
              <a:rPr lang="pl-PL" u="sng" dirty="0" smtClean="0"/>
              <a:t>:</a:t>
            </a:r>
          </a:p>
          <a:p>
            <a:pPr marL="109728" indent="0">
              <a:buNone/>
            </a:pPr>
            <a:r>
              <a:rPr lang="pl-PL" dirty="0" smtClean="0"/>
              <a:t> </a:t>
            </a:r>
            <a:r>
              <a:rPr lang="pl-PL" dirty="0"/>
              <a:t> zebrać wszystkich uczniów w rogu sali po prawej lub lewej stronie drzwi, </a:t>
            </a:r>
            <a:endParaRPr lang="pl-PL" dirty="0" smtClean="0"/>
          </a:p>
          <a:p>
            <a:pPr marL="109728" indent="0">
              <a:buNone/>
            </a:pPr>
            <a:r>
              <a:rPr lang="pl-PL" dirty="0" smtClean="0"/>
              <a:t> </a:t>
            </a:r>
            <a:r>
              <a:rPr lang="pl-PL" dirty="0"/>
              <a:t>„zbudować” z ławek i krzeseł barykadę chroniącą uczniów</a:t>
            </a:r>
            <a:r>
              <a:rPr lang="pl-PL" dirty="0" smtClean="0"/>
              <a:t>,</a:t>
            </a:r>
          </a:p>
          <a:p>
            <a:pPr marL="109728" indent="0">
              <a:buNone/>
            </a:pPr>
            <a:r>
              <a:rPr lang="pl-PL" dirty="0" smtClean="0"/>
              <a:t> </a:t>
            </a:r>
            <a:r>
              <a:rPr lang="pl-PL" dirty="0"/>
              <a:t> nie ulegać panice, uspokajać uczniów</a:t>
            </a:r>
            <a:r>
              <a:rPr lang="pl-PL" dirty="0" smtClean="0"/>
              <a:t>,</a:t>
            </a:r>
          </a:p>
          <a:p>
            <a:pPr marL="109728" indent="0">
              <a:buNone/>
            </a:pPr>
            <a:r>
              <a:rPr lang="pl-PL" dirty="0" smtClean="0"/>
              <a:t> </a:t>
            </a:r>
            <a:r>
              <a:rPr lang="pl-PL" dirty="0"/>
              <a:t> próbować wezwać pomoc (np. wysyłając sms) </a:t>
            </a:r>
          </a:p>
        </p:txBody>
      </p:sp>
      <p:sp>
        <p:nvSpPr>
          <p:cNvPr id="3" name="Tytuł 2"/>
          <p:cNvSpPr>
            <a:spLocks noGrp="1"/>
          </p:cNvSpPr>
          <p:nvPr>
            <p:ph type="title"/>
          </p:nvPr>
        </p:nvSpPr>
        <p:spPr/>
        <p:txBody>
          <a:bodyPr>
            <a:normAutofit fontScale="90000"/>
          </a:bodyPr>
          <a:lstStyle/>
          <a:p>
            <a:r>
              <a:rPr lang="pl-PL" sz="3100" dirty="0" smtClean="0">
                <a:solidFill>
                  <a:srgbClr val="00B0F0"/>
                </a:solidFill>
              </a:rPr>
              <a:t/>
            </a:r>
            <a:br>
              <a:rPr lang="pl-PL" sz="3100" dirty="0" smtClean="0">
                <a:solidFill>
                  <a:srgbClr val="00B0F0"/>
                </a:solidFill>
              </a:rPr>
            </a:br>
            <a:r>
              <a:rPr lang="pl-PL" sz="3100" dirty="0" smtClean="0">
                <a:solidFill>
                  <a:srgbClr val="00B0F0"/>
                </a:solidFill>
              </a:rPr>
              <a:t>PROCEDURA </a:t>
            </a:r>
            <a:r>
              <a:rPr lang="pl-PL" sz="3100" dirty="0">
                <a:solidFill>
                  <a:srgbClr val="00B0F0"/>
                </a:solidFill>
              </a:rPr>
              <a:t>NA WYPADEK ZAGROŻENIA ATAKIEM TERRORYSTYCZNYM </a:t>
            </a:r>
            <a:r>
              <a:rPr lang="pl-PL" dirty="0"/>
              <a:t/>
            </a:r>
            <a:br>
              <a:rPr lang="pl-PL" dirty="0"/>
            </a:br>
            <a:endParaRPr lang="pl-PL" dirty="0"/>
          </a:p>
        </p:txBody>
      </p:sp>
    </p:spTree>
    <p:extLst>
      <p:ext uri="{BB962C8B-B14F-4D97-AF65-F5344CB8AC3E}">
        <p14:creationId xmlns:p14="http://schemas.microsoft.com/office/powerpoint/2010/main" val="605745372"/>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7500" lnSpcReduction="20000"/>
          </a:bodyPr>
          <a:lstStyle/>
          <a:p>
            <a:pPr marL="109728" indent="0">
              <a:buNone/>
            </a:pPr>
            <a:r>
              <a:rPr lang="pl-PL" dirty="0"/>
              <a:t>3. </a:t>
            </a:r>
            <a:r>
              <a:rPr lang="pl-PL" u="sng" dirty="0"/>
              <a:t>W przypadku wtargnięcia napastników do budynku podczas przerwy należy</a:t>
            </a:r>
            <a:r>
              <a:rPr lang="pl-PL" dirty="0" smtClean="0"/>
              <a:t>:</a:t>
            </a:r>
          </a:p>
          <a:p>
            <a:pPr marL="109728" indent="0">
              <a:buNone/>
            </a:pPr>
            <a:r>
              <a:rPr lang="pl-PL" dirty="0" smtClean="0"/>
              <a:t> </a:t>
            </a:r>
            <a:r>
              <a:rPr lang="pl-PL" dirty="0"/>
              <a:t> w pełni podporządkować się wezwaniom napastników, </a:t>
            </a:r>
            <a:endParaRPr lang="pl-PL" dirty="0" smtClean="0"/>
          </a:p>
          <a:p>
            <a:pPr marL="109728" indent="0">
              <a:buNone/>
            </a:pPr>
            <a:r>
              <a:rPr lang="pl-PL" dirty="0" smtClean="0"/>
              <a:t> </a:t>
            </a:r>
            <a:r>
              <a:rPr lang="pl-PL" dirty="0"/>
              <a:t>nie prowokować napastników do użycia siły lub broni,  nie wykonywać gwałtownych ruchów, o każdym zamiarze zmiany miejsca lub położenia uprzedzać napastników, </a:t>
            </a:r>
            <a:endParaRPr lang="pl-PL" dirty="0" smtClean="0"/>
          </a:p>
          <a:p>
            <a:pPr marL="109728" indent="0">
              <a:buNone/>
            </a:pPr>
            <a:r>
              <a:rPr lang="pl-PL" dirty="0" smtClean="0"/>
              <a:t> </a:t>
            </a:r>
            <a:r>
              <a:rPr lang="pl-PL" dirty="0"/>
              <a:t>nie ulegać panice ( nie krzyczeć), </a:t>
            </a:r>
            <a:endParaRPr lang="pl-PL" dirty="0" smtClean="0"/>
          </a:p>
          <a:p>
            <a:pPr marL="109728" indent="0">
              <a:buNone/>
            </a:pPr>
            <a:r>
              <a:rPr lang="pl-PL" dirty="0" smtClean="0"/>
              <a:t> </a:t>
            </a:r>
            <a:r>
              <a:rPr lang="pl-PL" dirty="0"/>
              <a:t>w razie potrzeby i po uzyskaniu zgody napastników udzielić pierwszej pomocy przedmedycznej potrzebującym,  starać się zapamiętać jak najwięcej szczegółów dotyczących wyglądu             i zachowania napastników oraz przebiegu zdarzenia, </a:t>
            </a:r>
            <a:endParaRPr lang="pl-PL" dirty="0" smtClean="0"/>
          </a:p>
          <a:p>
            <a:pPr marL="109728" indent="0">
              <a:buNone/>
            </a:pPr>
            <a:r>
              <a:rPr lang="pl-PL" dirty="0" smtClean="0"/>
              <a:t> </a:t>
            </a:r>
            <a:r>
              <a:rPr lang="pl-PL" dirty="0"/>
              <a:t>po usunięciu zagrożenia nie dotykać pozostawionych przez napastników przedmiotów. </a:t>
            </a:r>
          </a:p>
        </p:txBody>
      </p:sp>
    </p:spTree>
    <p:extLst>
      <p:ext uri="{BB962C8B-B14F-4D97-AF65-F5344CB8AC3E}">
        <p14:creationId xmlns:p14="http://schemas.microsoft.com/office/powerpoint/2010/main" val="2825865864"/>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85000" lnSpcReduction="10000"/>
          </a:bodyPr>
          <a:lstStyle/>
          <a:p>
            <a:pPr marL="109728" indent="0">
              <a:buNone/>
            </a:pPr>
            <a:r>
              <a:rPr lang="pl-PL" dirty="0"/>
              <a:t> </a:t>
            </a:r>
            <a:r>
              <a:rPr lang="pl-PL" dirty="0" smtClean="0"/>
              <a:t>4. Po </a:t>
            </a:r>
            <a:r>
              <a:rPr lang="pl-PL" dirty="0"/>
              <a:t>dotarciu do szkoły odpowiednich służb (policja, straż, jednostki antyterrorystyczne) należy podporządkować się ich zaleceniom</a:t>
            </a:r>
            <a:r>
              <a:rPr lang="pl-PL" dirty="0" smtClean="0"/>
              <a:t>.</a:t>
            </a:r>
          </a:p>
          <a:p>
            <a:pPr marL="109728" indent="0">
              <a:buNone/>
            </a:pPr>
            <a:r>
              <a:rPr lang="pl-PL" dirty="0" smtClean="0"/>
              <a:t> </a:t>
            </a:r>
            <a:r>
              <a:rPr lang="pl-PL" dirty="0"/>
              <a:t>5. W trakcie działań policji należy pozostać na miejscu do odwołania chroniąc twarz, klatkę piersiową i brzuch</a:t>
            </a:r>
            <a:r>
              <a:rPr lang="pl-PL" dirty="0" smtClean="0"/>
              <a:t>.</a:t>
            </a:r>
          </a:p>
          <a:p>
            <a:pPr marL="109728" indent="0">
              <a:buNone/>
            </a:pPr>
            <a:r>
              <a:rPr lang="pl-PL" dirty="0" smtClean="0"/>
              <a:t> </a:t>
            </a:r>
            <a:r>
              <a:rPr lang="pl-PL" dirty="0"/>
              <a:t>6. Po odwołaniu niebezpieczeństwa należy natychmiast powiadomić rodziców uczniów</a:t>
            </a:r>
            <a:r>
              <a:rPr lang="pl-PL" dirty="0" smtClean="0"/>
              <a:t>.</a:t>
            </a:r>
          </a:p>
          <a:p>
            <a:pPr marL="109728" indent="0">
              <a:buNone/>
            </a:pPr>
            <a:r>
              <a:rPr lang="pl-PL" dirty="0" smtClean="0"/>
              <a:t> </a:t>
            </a:r>
            <a:r>
              <a:rPr lang="pl-PL" dirty="0"/>
              <a:t>7. Po odwołaniu niebezpieczeństwa należy powiadomić Kuratorium. </a:t>
            </a:r>
            <a:endParaRPr lang="pl-PL" dirty="0" smtClean="0"/>
          </a:p>
          <a:p>
            <a:pPr marL="109728" indent="0">
              <a:buNone/>
            </a:pPr>
            <a:r>
              <a:rPr lang="pl-PL" dirty="0" smtClean="0"/>
              <a:t>8</a:t>
            </a:r>
            <a:r>
              <a:rPr lang="pl-PL" dirty="0"/>
              <a:t>. W możliwie najkrótszym czasie po zdarzeniu należy przeprowadzić               w klasach oraz  umożliwić pracownikom szkoły spotkania z psychologiem. </a:t>
            </a:r>
          </a:p>
        </p:txBody>
      </p:sp>
    </p:spTree>
    <p:extLst>
      <p:ext uri="{BB962C8B-B14F-4D97-AF65-F5344CB8AC3E}">
        <p14:creationId xmlns:p14="http://schemas.microsoft.com/office/powerpoint/2010/main" val="433517593"/>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pPr marL="109728" indent="0">
              <a:buNone/>
            </a:pPr>
            <a:r>
              <a:rPr lang="pl-PL" b="1" dirty="0" smtClean="0"/>
              <a:t>Otrzymanie </a:t>
            </a:r>
            <a:r>
              <a:rPr lang="pl-PL" b="1" dirty="0"/>
              <a:t>informacji o podłożeniu bomby </a:t>
            </a:r>
            <a:endParaRPr lang="pl-PL" b="1" dirty="0" smtClean="0"/>
          </a:p>
          <a:p>
            <a:pPr marL="109728" indent="0">
              <a:buNone/>
            </a:pPr>
            <a:r>
              <a:rPr lang="pl-PL" dirty="0" smtClean="0"/>
              <a:t>1</a:t>
            </a:r>
            <a:r>
              <a:rPr lang="pl-PL" dirty="0"/>
              <a:t>. Każda osoba, która przyjęła zgłoszenie o podłożeniu ładunku wybuchowego, obowiązana jest natychmiast powiadomić o tym Dyrektora Szkoły  lub osobę zastępującą. </a:t>
            </a:r>
            <a:endParaRPr lang="pl-PL" dirty="0" smtClean="0"/>
          </a:p>
          <a:p>
            <a:pPr marL="109728" indent="0">
              <a:buNone/>
            </a:pPr>
            <a:r>
              <a:rPr lang="pl-PL" dirty="0" smtClean="0"/>
              <a:t>2</a:t>
            </a:r>
            <a:r>
              <a:rPr lang="pl-PL" dirty="0"/>
              <a:t>. Przyjmując informację o podłożeniu bomby należy zapamiętać lub zapisać jak najwięcej szczegółów lub w miarę możliwości nagrać rozmowę</a:t>
            </a:r>
            <a:r>
              <a:rPr lang="pl-PL" dirty="0" smtClean="0"/>
              <a:t>.</a:t>
            </a:r>
          </a:p>
          <a:p>
            <a:pPr marL="109728" indent="0">
              <a:buNone/>
            </a:pPr>
            <a:r>
              <a:rPr lang="pl-PL" dirty="0" smtClean="0"/>
              <a:t> </a:t>
            </a:r>
            <a:r>
              <a:rPr lang="pl-PL" dirty="0"/>
              <a:t>3. Odbierający telefon powinien tak prowadzić rozmowę, aby stworzyć możliwość zidentyfikowania, (chociaż w przybliżeniu) sprawcy zamachu, zadając w miarę możliwości następujące pytania: </a:t>
            </a:r>
            <a:endParaRPr lang="pl-PL" dirty="0" smtClean="0"/>
          </a:p>
          <a:p>
            <a:r>
              <a:rPr lang="pl-PL" dirty="0" smtClean="0"/>
              <a:t> </a:t>
            </a:r>
            <a:r>
              <a:rPr lang="pl-PL" dirty="0"/>
              <a:t>Kiedy bomba wybuchnie</a:t>
            </a:r>
            <a:r>
              <a:rPr lang="pl-PL" dirty="0" smtClean="0"/>
              <a:t>?</a:t>
            </a:r>
          </a:p>
          <a:p>
            <a:r>
              <a:rPr lang="pl-PL" dirty="0" smtClean="0"/>
              <a:t> </a:t>
            </a:r>
            <a:r>
              <a:rPr lang="pl-PL" dirty="0"/>
              <a:t> Gdzie jest w tej chwili? </a:t>
            </a:r>
            <a:endParaRPr lang="pl-PL" dirty="0" smtClean="0"/>
          </a:p>
          <a:p>
            <a:r>
              <a:rPr lang="pl-PL" dirty="0" smtClean="0"/>
              <a:t> </a:t>
            </a:r>
            <a:r>
              <a:rPr lang="pl-PL" dirty="0"/>
              <a:t>Jakiego rodzaju jest to bomba? </a:t>
            </a:r>
            <a:endParaRPr lang="pl-PL" dirty="0" smtClean="0"/>
          </a:p>
          <a:p>
            <a:r>
              <a:rPr lang="pl-PL" dirty="0" smtClean="0"/>
              <a:t> </a:t>
            </a:r>
            <a:r>
              <a:rPr lang="pl-PL" dirty="0"/>
              <a:t>Jak ona wygląda? </a:t>
            </a:r>
            <a:endParaRPr lang="pl-PL" dirty="0" smtClean="0"/>
          </a:p>
          <a:p>
            <a:r>
              <a:rPr lang="pl-PL" dirty="0" smtClean="0"/>
              <a:t> </a:t>
            </a:r>
            <a:r>
              <a:rPr lang="pl-PL" dirty="0"/>
              <a:t>W którym konkretnie miejscu jest ona umieszczona? </a:t>
            </a:r>
          </a:p>
        </p:txBody>
      </p:sp>
      <p:sp>
        <p:nvSpPr>
          <p:cNvPr id="3" name="Tytuł 2"/>
          <p:cNvSpPr>
            <a:spLocks noGrp="1"/>
          </p:cNvSpPr>
          <p:nvPr>
            <p:ph type="title"/>
          </p:nvPr>
        </p:nvSpPr>
        <p:spPr/>
        <p:txBody>
          <a:bodyPr>
            <a:normAutofit fontScale="90000"/>
          </a:bodyPr>
          <a:lstStyle/>
          <a:p>
            <a:r>
              <a:rPr lang="pl-PL" sz="3100" dirty="0"/>
              <a:t/>
            </a:r>
            <a:br>
              <a:rPr lang="pl-PL" sz="3100" dirty="0"/>
            </a:br>
            <a:r>
              <a:rPr lang="pl-PL" sz="3100" dirty="0" smtClean="0"/>
              <a:t>  </a:t>
            </a:r>
            <a:r>
              <a:rPr lang="pl-PL" sz="3100" dirty="0">
                <a:solidFill>
                  <a:srgbClr val="00B0F0"/>
                </a:solidFill>
              </a:rPr>
              <a:t>PROCEDURA NA </a:t>
            </a:r>
            <a:r>
              <a:rPr lang="pl-PL" sz="3100" dirty="0" smtClean="0">
                <a:solidFill>
                  <a:srgbClr val="00B0F0"/>
                </a:solidFill>
              </a:rPr>
              <a:t>WYPADEK OGŁOSZENIA </a:t>
            </a:r>
            <a:r>
              <a:rPr lang="pl-PL" sz="3100" dirty="0">
                <a:solidFill>
                  <a:srgbClr val="00B0F0"/>
                </a:solidFill>
              </a:rPr>
              <a:t>ALARMU BOMBOWEGO </a:t>
            </a:r>
            <a:r>
              <a:rPr lang="pl-PL" dirty="0"/>
              <a:t/>
            </a:r>
            <a:br>
              <a:rPr lang="pl-PL" dirty="0"/>
            </a:br>
            <a:endParaRPr lang="pl-PL" dirty="0"/>
          </a:p>
        </p:txBody>
      </p:sp>
    </p:spTree>
    <p:extLst>
      <p:ext uri="{BB962C8B-B14F-4D97-AF65-F5344CB8AC3E}">
        <p14:creationId xmlns:p14="http://schemas.microsoft.com/office/powerpoint/2010/main" val="1658378519"/>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85000" lnSpcReduction="20000"/>
          </a:bodyPr>
          <a:lstStyle/>
          <a:p>
            <a:r>
              <a:rPr lang="pl-PL" dirty="0"/>
              <a:t> Dlaczego podłożył Pan(i) bombę</a:t>
            </a:r>
            <a:r>
              <a:rPr lang="pl-PL" dirty="0" smtClean="0"/>
              <a:t>?</a:t>
            </a:r>
          </a:p>
          <a:p>
            <a:r>
              <a:rPr lang="pl-PL" dirty="0" smtClean="0"/>
              <a:t> </a:t>
            </a:r>
            <a:r>
              <a:rPr lang="pl-PL" dirty="0"/>
              <a:t> Skąd Pan(i) telefonuje? </a:t>
            </a:r>
            <a:endParaRPr lang="pl-PL" dirty="0" smtClean="0"/>
          </a:p>
          <a:p>
            <a:r>
              <a:rPr lang="pl-PL" dirty="0" smtClean="0"/>
              <a:t> </a:t>
            </a:r>
            <a:r>
              <a:rPr lang="pl-PL" dirty="0"/>
              <a:t>Gdzie Pan(i) w tej chwili się znajduje</a:t>
            </a:r>
            <a:r>
              <a:rPr lang="pl-PL" dirty="0" smtClean="0"/>
              <a:t>?</a:t>
            </a:r>
          </a:p>
          <a:p>
            <a:r>
              <a:rPr lang="pl-PL" dirty="0" smtClean="0"/>
              <a:t> </a:t>
            </a:r>
            <a:r>
              <a:rPr lang="pl-PL" dirty="0"/>
              <a:t> Czy mogę w czymś Panu(i) pomóc? </a:t>
            </a:r>
            <a:endParaRPr lang="pl-PL" dirty="0" smtClean="0"/>
          </a:p>
          <a:p>
            <a:r>
              <a:rPr lang="pl-PL" dirty="0" smtClean="0"/>
              <a:t> </a:t>
            </a:r>
            <a:r>
              <a:rPr lang="pl-PL" dirty="0"/>
              <a:t>Czy chce się Pan(i) z kimś skontaktować? </a:t>
            </a:r>
            <a:endParaRPr lang="pl-PL" dirty="0" smtClean="0"/>
          </a:p>
          <a:p>
            <a:r>
              <a:rPr lang="pl-PL" dirty="0" smtClean="0"/>
              <a:t> </a:t>
            </a:r>
            <a:r>
              <a:rPr lang="pl-PL" dirty="0"/>
              <a:t>Czy Pan(i) jest konstruktorem bomby</a:t>
            </a:r>
            <a:r>
              <a:rPr lang="pl-PL" dirty="0" smtClean="0"/>
              <a:t>?</a:t>
            </a:r>
          </a:p>
          <a:p>
            <a:r>
              <a:rPr lang="pl-PL" dirty="0" smtClean="0"/>
              <a:t> </a:t>
            </a:r>
            <a:r>
              <a:rPr lang="pl-PL" dirty="0"/>
              <a:t> Proszę podać swoje nazwisko i imię</a:t>
            </a:r>
            <a:r>
              <a:rPr lang="pl-PL" dirty="0" smtClean="0"/>
              <a:t>?</a:t>
            </a:r>
          </a:p>
          <a:p>
            <a:pPr marL="109728" indent="0">
              <a:buNone/>
            </a:pPr>
            <a:r>
              <a:rPr lang="pl-PL" dirty="0" smtClean="0"/>
              <a:t> </a:t>
            </a:r>
            <a:r>
              <a:rPr lang="pl-PL" dirty="0"/>
              <a:t>Inne pytania uzależnione są od konkretnej sytuacji. Podczas rozmowy należy zwrócić uwagę na odgłosy w tle (ulica, maszyny, klawiatura, komunikaty, muzyka), płeć osoby dzwoniącej, akcent, słownictwo, ewentualna wada wymowy, wiek, itp. Wskazane jest skorzystanie z poniższego formularza: </a:t>
            </a:r>
          </a:p>
        </p:txBody>
      </p:sp>
    </p:spTree>
    <p:extLst>
      <p:ext uri="{BB962C8B-B14F-4D97-AF65-F5344CB8AC3E}">
        <p14:creationId xmlns:p14="http://schemas.microsoft.com/office/powerpoint/2010/main" val="3222997996"/>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47500" lnSpcReduction="20000"/>
          </a:bodyPr>
          <a:lstStyle/>
          <a:p>
            <a:pPr marL="109728" indent="0">
              <a:buNone/>
            </a:pPr>
            <a:r>
              <a:rPr lang="pl-PL" dirty="0"/>
              <a:t>Formularz rozmowy ze zgłaszającym podłożenie urządzenia wybuchowego </a:t>
            </a:r>
          </a:p>
          <a:p>
            <a:pPr marL="109728" indent="0">
              <a:buNone/>
            </a:pPr>
            <a:r>
              <a:rPr lang="pl-PL" dirty="0"/>
              <a:t> </a:t>
            </a:r>
          </a:p>
          <a:p>
            <a:pPr marL="109728" indent="0">
              <a:buNone/>
            </a:pPr>
            <a:r>
              <a:rPr lang="pl-PL" dirty="0"/>
              <a:t>TRZYMAJ TĘ KARTKĘ POD TELEFONEM. POSTARAJ SIĘ NAGRAĆ ROZMOWĘ </a:t>
            </a:r>
          </a:p>
          <a:p>
            <a:pPr marL="109728" indent="0">
              <a:buNone/>
            </a:pPr>
            <a:r>
              <a:rPr lang="pl-PL" dirty="0"/>
              <a:t> </a:t>
            </a:r>
          </a:p>
          <a:p>
            <a:pPr marL="109728" indent="0">
              <a:buNone/>
            </a:pPr>
            <a:r>
              <a:rPr lang="pl-PL" dirty="0"/>
              <a:t>PYTANIA  Kiedy bomba eksploduje?  Gdzie jest teraz bomba?  Jak wygląda bomba?  Jakiego typu jest ta bomba?  </a:t>
            </a:r>
          </a:p>
          <a:p>
            <a:pPr marL="109728" indent="0">
              <a:buNone/>
            </a:pPr>
            <a:r>
              <a:rPr lang="pl-PL" dirty="0" smtClean="0"/>
              <a:t> </a:t>
            </a:r>
            <a:endParaRPr lang="pl-PL" dirty="0"/>
          </a:p>
          <a:p>
            <a:pPr marL="109728" indent="0">
              <a:buNone/>
            </a:pPr>
            <a:r>
              <a:rPr lang="pl-PL" dirty="0"/>
              <a:t>Co spowoduje eksplozję?  Czy podłożyłeś bombę?  Dlaczego?  Gdzie mieszkasz?  Jak się nazywasz?  </a:t>
            </a:r>
          </a:p>
          <a:p>
            <a:pPr marL="109728" indent="0">
              <a:buNone/>
            </a:pPr>
            <a:r>
              <a:rPr lang="pl-PL" dirty="0"/>
              <a:t> </a:t>
            </a:r>
          </a:p>
          <a:p>
            <a:pPr marL="109728" indent="0">
              <a:buNone/>
            </a:pPr>
            <a:r>
              <a:rPr lang="pl-PL" dirty="0"/>
              <a:t>DOKŁADNE SŁOWA WYPOWIEDZI............................................................................................... </a:t>
            </a:r>
            <a:r>
              <a:rPr lang="pl-PL" dirty="0" smtClean="0"/>
              <a:t>PŁEĆ </a:t>
            </a:r>
            <a:r>
              <a:rPr lang="pl-PL" dirty="0"/>
              <a:t>DZWONIĄCEGO........................................................... WIEK.............................................. . NUMER TELEFONU DZWONIĄCEGO..................................GODZINA.......................................  DŁUGOŚĆ ROZMOWY............................................................DATA...............................................  GŁOS DZWONIĄCEGO  - spokojny                                                                                - nosowy  - podekscytowany                                                                    - sepleni  - powolny                                                                                 - chrapliwy  - szybki                                                                                     - głęboki  - cichy                                                                                       - przerywany  - głośny                                                                                     - przełyka ślinę  - śmiech                                                                                    - głęboko oddychał  - płacz                                                                                       - załamujący się  - normalny                                                                                - podszywa się  - szczególny                                                                             - akcent  - niewyraźny                                                                            - brzmi znajomo  - wystraszony                                                                            - inne </a:t>
            </a:r>
          </a:p>
        </p:txBody>
      </p:sp>
    </p:spTree>
    <p:extLst>
      <p:ext uri="{BB962C8B-B14F-4D97-AF65-F5344CB8AC3E}">
        <p14:creationId xmlns:p14="http://schemas.microsoft.com/office/powerpoint/2010/main" val="1237423847"/>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r>
              <a:rPr lang="pl-PL" dirty="0"/>
              <a:t>PŁEĆ DZWONIĄCEGO........................................................... WIEK.............................................. . NUMER TELEFONU DZWONIĄCEGO..................................GODZINA.......................................  DŁUGOŚĆ ROZMOWY............................................................DATA...............................................  GŁOS DZWONIĄCEGO  - spokojny                                                                                - nosowy  - podekscytowany                                                                    - sepleni  - powolny                                                                                 - chrapliwy  - szybki                                                                                     - głęboki  - cichy                                                                                       - przerywany  - głośny                                                                                     - przełyka ślinę  - śmiech                                                                                    - głęboko oddychał  - płacz                                                                                       - załamujący się  - normalny                                                                                - podszywa się  - szczególny                                                                             - akcent  - niewyraźny                                                                            - brzmi znajomo  - wystraszony                                                                            - inne  </a:t>
            </a:r>
          </a:p>
          <a:p>
            <a:r>
              <a:rPr lang="pl-PL" dirty="0"/>
              <a:t> </a:t>
            </a:r>
          </a:p>
        </p:txBody>
      </p:sp>
    </p:spTree>
    <p:extLst>
      <p:ext uri="{BB962C8B-B14F-4D97-AF65-F5344CB8AC3E}">
        <p14:creationId xmlns:p14="http://schemas.microsoft.com/office/powerpoint/2010/main" val="2950550812"/>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marL="109728" indent="0">
              <a:buNone/>
            </a:pPr>
            <a:r>
              <a:rPr lang="pl-PL" dirty="0" smtClean="0"/>
              <a:t> </a:t>
            </a:r>
            <a:r>
              <a:rPr lang="pl-PL" b="1" dirty="0"/>
              <a:t>Dyrektor  Szkoły podejmuje decyzję o powiadomieniu policji, straży pożarnej    i pogotowia ratunkowego</a:t>
            </a:r>
            <a:r>
              <a:rPr lang="pl-PL" b="1" dirty="0" smtClean="0"/>
              <a:t>.</a:t>
            </a:r>
          </a:p>
          <a:p>
            <a:pPr marL="109728" indent="0">
              <a:buNone/>
            </a:pPr>
            <a:r>
              <a:rPr lang="pl-PL" dirty="0" smtClean="0"/>
              <a:t> </a:t>
            </a:r>
            <a:r>
              <a:rPr lang="pl-PL" u="sng" dirty="0"/>
              <a:t>Powiadamiając policję, należy podać: </a:t>
            </a:r>
          </a:p>
          <a:p>
            <a:pPr marL="109728" indent="0">
              <a:buNone/>
            </a:pPr>
            <a:r>
              <a:rPr lang="pl-PL" dirty="0" smtClean="0"/>
              <a:t> </a:t>
            </a:r>
            <a:endParaRPr lang="pl-PL" dirty="0"/>
          </a:p>
          <a:p>
            <a:pPr marL="109728" indent="0">
              <a:buNone/>
            </a:pPr>
            <a:r>
              <a:rPr lang="pl-PL" dirty="0"/>
              <a:t> treść rozmowy przeprowadzonej ze zgłaszającym o podłożeniu ładunku wybuchowego w obiekcie- należy dokładnie zapisać tekst groźby</a:t>
            </a:r>
            <a:r>
              <a:rPr lang="pl-PL" dirty="0" smtClean="0"/>
              <a:t>.</a:t>
            </a:r>
          </a:p>
          <a:p>
            <a:pPr marL="109728" indent="0">
              <a:buNone/>
            </a:pPr>
            <a:r>
              <a:rPr lang="pl-PL" dirty="0" smtClean="0"/>
              <a:t> </a:t>
            </a:r>
            <a:r>
              <a:rPr lang="pl-PL" dirty="0"/>
              <a:t> swoje nazwisko, nazwę i adres szkoły oraz numer telefonu, z którego prowadzona jest rozmowa. Nie odkładać słuchawki do czasu potwierdzenia przyjęcia zgłoszenia. </a:t>
            </a:r>
            <a:endParaRPr lang="pl-PL" dirty="0" smtClean="0"/>
          </a:p>
          <a:p>
            <a:pPr marL="109728" indent="0">
              <a:buNone/>
            </a:pPr>
            <a:r>
              <a:rPr lang="pl-PL" dirty="0" smtClean="0"/>
              <a:t>5</a:t>
            </a:r>
            <a:r>
              <a:rPr lang="pl-PL" dirty="0"/>
              <a:t>. Dyrektor  Szkoły podejmuje decyzję o ogłoszeniu ewakuacji oraz odcięciu dopływu prądu i gazu</a:t>
            </a:r>
            <a:r>
              <a:rPr lang="pl-PL" dirty="0" smtClean="0"/>
              <a:t>.</a:t>
            </a:r>
          </a:p>
          <a:p>
            <a:pPr marL="109728" indent="0">
              <a:buNone/>
            </a:pPr>
            <a:r>
              <a:rPr lang="pl-PL" dirty="0" smtClean="0"/>
              <a:t> </a:t>
            </a:r>
            <a:r>
              <a:rPr lang="pl-PL" dirty="0"/>
              <a:t>6. Ewakuacja odbywa się zgodnie z obowiązującą w placówce instrukcją. 7. Po przybyciu właściwych służb, należy bezwzględnie stosować się do ich zaleceń. </a:t>
            </a:r>
            <a:endParaRPr lang="pl-PL" dirty="0" smtClean="0"/>
          </a:p>
          <a:p>
            <a:pPr marL="109728" indent="0">
              <a:buNone/>
            </a:pPr>
            <a:r>
              <a:rPr lang="pl-PL" dirty="0" smtClean="0"/>
              <a:t>8</a:t>
            </a:r>
            <a:r>
              <a:rPr lang="pl-PL" dirty="0"/>
              <a:t>. Po przeszukaniu budynku i uzyskaniu zapewnienia ze strony odpowiednich służb, że budynek jest bezpieczny, można wrócić do zajęć lekcyjnych. </a:t>
            </a:r>
            <a:endParaRPr lang="pl-PL" dirty="0" smtClean="0"/>
          </a:p>
          <a:p>
            <a:pPr marL="109728" indent="0">
              <a:buNone/>
            </a:pPr>
            <a:r>
              <a:rPr lang="pl-PL" dirty="0" smtClean="0"/>
              <a:t>9</a:t>
            </a:r>
            <a:r>
              <a:rPr lang="pl-PL" dirty="0"/>
              <a:t>. Po zakończeniu działań na terenie szkoły należy niezwłocznie powiadomić rodziców uczniów. </a:t>
            </a:r>
          </a:p>
          <a:p>
            <a:pPr marL="109728" indent="0">
              <a:buNone/>
            </a:pPr>
            <a:r>
              <a:rPr lang="pl-PL" dirty="0"/>
              <a:t> </a:t>
            </a:r>
          </a:p>
        </p:txBody>
      </p:sp>
    </p:spTree>
    <p:extLst>
      <p:ext uri="{BB962C8B-B14F-4D97-AF65-F5344CB8AC3E}">
        <p14:creationId xmlns:p14="http://schemas.microsoft.com/office/powerpoint/2010/main" val="2862526415"/>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marL="109728" indent="0">
              <a:buNone/>
            </a:pPr>
            <a:r>
              <a:rPr lang="pl-PL" dirty="0" smtClean="0"/>
              <a:t>1. Każda </a:t>
            </a:r>
            <a:r>
              <a:rPr lang="pl-PL" dirty="0"/>
              <a:t>osoba, która zauważyła podejrzanie wyglądający przedmiot (torbę, walizkę) obowiązana jest niezwłocznie powiadomić o tym Dyrektora Szkoły lub osobę odpowiedzialną za bezpieczeństwo</a:t>
            </a:r>
            <a:r>
              <a:rPr lang="pl-PL" dirty="0" smtClean="0"/>
              <a:t>.</a:t>
            </a:r>
          </a:p>
          <a:p>
            <a:pPr marL="109728" indent="0">
              <a:buNone/>
            </a:pPr>
            <a:r>
              <a:rPr lang="pl-PL" dirty="0" smtClean="0"/>
              <a:t> </a:t>
            </a:r>
            <a:r>
              <a:rPr lang="pl-PL" dirty="0"/>
              <a:t>2. Dyrektor szkoły podejmuje decyzję o poinformowaniu policji, straży pożarnej i pogotowia ratunkowego. </a:t>
            </a:r>
            <a:endParaRPr lang="pl-PL" dirty="0" smtClean="0"/>
          </a:p>
          <a:p>
            <a:pPr marL="109728" indent="0">
              <a:buNone/>
            </a:pPr>
            <a:r>
              <a:rPr lang="pl-PL" dirty="0" smtClean="0"/>
              <a:t>3</a:t>
            </a:r>
            <a:r>
              <a:rPr lang="pl-PL" dirty="0"/>
              <a:t>. Powiadamiając odpowiednie służby należy podać miejsce i opis przedmiotu, który może być ładunkiem wybuchowym, z zaznaczeniem czy został wskazany przez zgłaszającego podłożenie bomby, czy też wykryty przez pracowników bądź innych użytkowników obiektu. </a:t>
            </a:r>
            <a:endParaRPr lang="pl-PL" dirty="0" smtClean="0"/>
          </a:p>
          <a:p>
            <a:pPr marL="109728" indent="0">
              <a:buNone/>
            </a:pPr>
            <a:r>
              <a:rPr lang="pl-PL" dirty="0" smtClean="0"/>
              <a:t>4</a:t>
            </a:r>
            <a:r>
              <a:rPr lang="pl-PL" dirty="0"/>
              <a:t>. Do czasu przybycia policji należy zabezpieczyć rejon zagrożenia w sposób uniemożliwiający dostęp uczniom i innym osobom. Nie należy używać </a:t>
            </a:r>
            <a:r>
              <a:rPr lang="pl-PL" dirty="0" smtClean="0"/>
              <a:t> </a:t>
            </a:r>
            <a:r>
              <a:rPr lang="pl-PL" dirty="0"/>
              <a:t>w pobliżu podejrzanego ładunku urządzeń radiowych (radiotelefonów, tel. komórkowych). </a:t>
            </a:r>
            <a:endParaRPr lang="pl-PL" dirty="0" smtClean="0"/>
          </a:p>
          <a:p>
            <a:pPr marL="109728" indent="0">
              <a:buNone/>
            </a:pPr>
            <a:r>
              <a:rPr lang="pl-PL" dirty="0"/>
              <a:t>5. Dyrektor Szkoły podejmuje decyzję o przeprowadzeniu ewakuacji całej szkoły lub tylko zagrożonego segmentu oraz o sposobie powiadomienia (sygnał alarmowy dla całej szkoły, indywidualna informacja w przypadku ewakuacji segmentu</a:t>
            </a:r>
            <a:r>
              <a:rPr lang="pl-PL" dirty="0" smtClean="0"/>
              <a:t>).</a:t>
            </a:r>
          </a:p>
          <a:p>
            <a:pPr marL="109728" indent="0">
              <a:buNone/>
            </a:pPr>
            <a:r>
              <a:rPr lang="pl-PL" dirty="0" smtClean="0"/>
              <a:t> </a:t>
            </a:r>
            <a:r>
              <a:rPr lang="pl-PL" dirty="0"/>
              <a:t>6. Ewakuacja odbywa się zgodnie z obowiązująca instrukcją alarmową</a:t>
            </a:r>
            <a:r>
              <a:rPr lang="pl-PL" dirty="0" smtClean="0"/>
              <a:t>.</a:t>
            </a:r>
          </a:p>
          <a:p>
            <a:pPr marL="109728" indent="0">
              <a:buNone/>
            </a:pPr>
            <a:r>
              <a:rPr lang="pl-PL" dirty="0" smtClean="0"/>
              <a:t> </a:t>
            </a:r>
            <a:r>
              <a:rPr lang="pl-PL" dirty="0"/>
              <a:t>7. Po przybyciu właściwych służb, należy bezwzględnie stosować się do ich zaleceń. </a:t>
            </a:r>
          </a:p>
          <a:p>
            <a:pPr marL="109728" indent="0">
              <a:buNone/>
            </a:pPr>
            <a:r>
              <a:rPr lang="pl-PL" dirty="0"/>
              <a:t>8. Po zakończeniu działań na terenie szkoły należy niezwłocznie powiadomić rodziców uczniów. </a:t>
            </a:r>
          </a:p>
          <a:p>
            <a:pPr marL="624078" indent="-514350">
              <a:buAutoNum type="arabicPeriod"/>
            </a:pPr>
            <a:endParaRPr lang="pl-PL" dirty="0"/>
          </a:p>
        </p:txBody>
      </p:sp>
      <p:sp>
        <p:nvSpPr>
          <p:cNvPr id="3" name="Tytuł 2"/>
          <p:cNvSpPr>
            <a:spLocks noGrp="1"/>
          </p:cNvSpPr>
          <p:nvPr>
            <p:ph type="title"/>
          </p:nvPr>
        </p:nvSpPr>
        <p:spPr/>
        <p:txBody>
          <a:bodyPr>
            <a:normAutofit/>
          </a:bodyPr>
          <a:lstStyle/>
          <a:p>
            <a:r>
              <a:rPr lang="pl-PL" sz="2800" dirty="0">
                <a:solidFill>
                  <a:srgbClr val="00B0F0"/>
                </a:solidFill>
              </a:rPr>
              <a:t>Wykrycie/znalezienie bomby lub podejrzanego przedmiotu </a:t>
            </a:r>
          </a:p>
        </p:txBody>
      </p:sp>
    </p:spTree>
    <p:extLst>
      <p:ext uri="{BB962C8B-B14F-4D97-AF65-F5344CB8AC3E}">
        <p14:creationId xmlns:p14="http://schemas.microsoft.com/office/powerpoint/2010/main" val="4029469773"/>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marL="109728" indent="0">
              <a:buNone/>
            </a:pPr>
            <a:r>
              <a:rPr lang="pl-PL" dirty="0" smtClean="0"/>
              <a:t> </a:t>
            </a:r>
            <a:endParaRPr lang="pl-PL" dirty="0"/>
          </a:p>
          <a:p>
            <a:pPr marL="109728" indent="0">
              <a:buNone/>
            </a:pPr>
            <a:r>
              <a:rPr lang="pl-PL" u="sng" dirty="0"/>
              <a:t>Po wybuchu bomby </a:t>
            </a:r>
            <a:r>
              <a:rPr lang="pl-PL" u="sng" dirty="0" smtClean="0"/>
              <a:t>;</a:t>
            </a:r>
          </a:p>
          <a:p>
            <a:r>
              <a:rPr lang="pl-PL" dirty="0" smtClean="0"/>
              <a:t>1</a:t>
            </a:r>
            <a:r>
              <a:rPr lang="pl-PL" dirty="0"/>
              <a:t>. Po przejściu fali uderzeniowej należy ocenić sytuację pod kątem ilości osób poszkodowanych i natychmiast powiadomić straż pożarną, pogotowie </a:t>
            </a:r>
            <a:r>
              <a:rPr lang="pl-PL" dirty="0" smtClean="0"/>
              <a:t> </a:t>
            </a:r>
            <a:r>
              <a:rPr lang="pl-PL" dirty="0"/>
              <a:t>i dyrektora szkoły lub osobę zastępującą. </a:t>
            </a:r>
            <a:endParaRPr lang="pl-PL" dirty="0" smtClean="0"/>
          </a:p>
          <a:p>
            <a:r>
              <a:rPr lang="pl-PL" dirty="0" smtClean="0"/>
              <a:t>2</a:t>
            </a:r>
            <a:r>
              <a:rPr lang="pl-PL" dirty="0"/>
              <a:t>. W miarę możliwości należy udzielić pierwszej pomocy przedmedycznej najbardziej potrzebującym. </a:t>
            </a:r>
            <a:endParaRPr lang="pl-PL" dirty="0" smtClean="0"/>
          </a:p>
          <a:p>
            <a:r>
              <a:rPr lang="pl-PL" dirty="0" smtClean="0"/>
              <a:t>3. </a:t>
            </a:r>
            <a:r>
              <a:rPr lang="pl-PL" dirty="0"/>
              <a:t>Jak najszybciej po wybuchu należy przeprowadzić ewakuację </a:t>
            </a:r>
            <a:r>
              <a:rPr lang="pl-PL" dirty="0" smtClean="0"/>
              <a:t>zgodnie </a:t>
            </a:r>
            <a:r>
              <a:rPr lang="pl-PL" dirty="0"/>
              <a:t>z obowiązującą instrukcją. </a:t>
            </a:r>
            <a:endParaRPr lang="pl-PL" dirty="0" smtClean="0"/>
          </a:p>
          <a:p>
            <a:r>
              <a:rPr lang="pl-PL" dirty="0" smtClean="0"/>
              <a:t>4</a:t>
            </a:r>
            <a:r>
              <a:rPr lang="pl-PL" dirty="0"/>
              <a:t>. Dyrektor  Szkoły lub osoba zastępująca powiadamia policję, straż pożarną, pogotowie i Kuratorium Oświaty. </a:t>
            </a:r>
            <a:endParaRPr lang="pl-PL" dirty="0" smtClean="0"/>
          </a:p>
          <a:p>
            <a:r>
              <a:rPr lang="pl-PL" dirty="0" smtClean="0"/>
              <a:t>5</a:t>
            </a:r>
            <a:r>
              <a:rPr lang="pl-PL" dirty="0"/>
              <a:t>. Po przybyciu właściwych służb, należy bezwzględnie stosować się do ich zaleceń. </a:t>
            </a:r>
            <a:endParaRPr lang="pl-PL" dirty="0" smtClean="0"/>
          </a:p>
          <a:p>
            <a:r>
              <a:rPr lang="pl-PL" dirty="0" smtClean="0"/>
              <a:t>6</a:t>
            </a:r>
            <a:r>
              <a:rPr lang="pl-PL" dirty="0"/>
              <a:t>. Po zakończeniu działań na terenie szkoły należy niezwłocznie powiadomić rodziców uczniów. </a:t>
            </a:r>
            <a:endParaRPr lang="pl-PL" dirty="0" smtClean="0"/>
          </a:p>
          <a:p>
            <a:r>
              <a:rPr lang="pl-PL" dirty="0" smtClean="0"/>
              <a:t>7</a:t>
            </a:r>
            <a:r>
              <a:rPr lang="pl-PL" dirty="0"/>
              <a:t>. Powrót pracowników i uczniów do budynku jest możliwy dopiero po uzyskaniu zgody od odpowiednich służb. </a:t>
            </a:r>
            <a:endParaRPr lang="pl-PL" dirty="0" smtClean="0"/>
          </a:p>
          <a:p>
            <a:r>
              <a:rPr lang="pl-PL" dirty="0" smtClean="0"/>
              <a:t>8</a:t>
            </a:r>
            <a:r>
              <a:rPr lang="pl-PL" dirty="0"/>
              <a:t>. W możliwie najkrótszym czasie po zdarzeniu należy przeprowadzić               w klasach oraz  umożliwić pracownikom szkoły spotkania z psychologiem. </a:t>
            </a:r>
          </a:p>
          <a:p>
            <a:endParaRPr lang="pl-PL" dirty="0"/>
          </a:p>
        </p:txBody>
      </p:sp>
    </p:spTree>
    <p:extLst>
      <p:ext uri="{BB962C8B-B14F-4D97-AF65-F5344CB8AC3E}">
        <p14:creationId xmlns:p14="http://schemas.microsoft.com/office/powerpoint/2010/main" val="1672999340"/>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7500" lnSpcReduction="20000"/>
          </a:bodyPr>
          <a:lstStyle/>
          <a:p>
            <a:r>
              <a:rPr lang="pl-PL" dirty="0" smtClean="0"/>
              <a:t>1</a:t>
            </a:r>
            <a:r>
              <a:rPr lang="pl-PL" dirty="0"/>
              <a:t>. Każda osoba, która uzyskała informację o zagrożeniu skażeniem środkami </a:t>
            </a:r>
            <a:r>
              <a:rPr lang="pl-PL" dirty="0" smtClean="0"/>
              <a:t>chemicznymi powinna </a:t>
            </a:r>
            <a:r>
              <a:rPr lang="pl-PL" dirty="0"/>
              <a:t>niezwłocznie powiadomić o tym dyrektora lub osobę zastępującą</a:t>
            </a:r>
            <a:r>
              <a:rPr lang="pl-PL" dirty="0" smtClean="0"/>
              <a:t>.</a:t>
            </a:r>
          </a:p>
          <a:p>
            <a:r>
              <a:rPr lang="pl-PL" dirty="0" smtClean="0"/>
              <a:t> </a:t>
            </a:r>
            <a:r>
              <a:rPr lang="pl-PL" dirty="0"/>
              <a:t>2. Po uzyskaniu informacji o zagrożeniu należy pozostawać w stałym kontakcie z lokalnym Centrum Zarządzania Kryzysowego w celu wysłuchania komunikatów ostrzegawczych, a także stosować się do poleceń nadawanych przez Obronę Cywilną. </a:t>
            </a:r>
            <a:endParaRPr lang="pl-PL" dirty="0" smtClean="0"/>
          </a:p>
          <a:p>
            <a:r>
              <a:rPr lang="pl-PL" dirty="0" smtClean="0"/>
              <a:t>3</a:t>
            </a:r>
            <a:r>
              <a:rPr lang="pl-PL" dirty="0"/>
              <a:t>. Po uzyskaniu informacji o zagrożeniu zewnętrznym należy natychmiast zamknąć i uszczelnić wszystkie okna i drzwi, uszczelnić wszystkie otwory wentylacyjne, wyłączyć urządzenia wentylacyjne i klimatyzacyjne, wyłączyć urządzenia elektryczne i gazowe z otwartym ogniem. </a:t>
            </a:r>
            <a:endParaRPr lang="pl-PL" dirty="0" smtClean="0"/>
          </a:p>
          <a:p>
            <a:r>
              <a:rPr lang="pl-PL" dirty="0" smtClean="0"/>
              <a:t>4</a:t>
            </a:r>
            <a:r>
              <a:rPr lang="pl-PL" dirty="0"/>
              <a:t>. Do chwili odwołania alarmu lub zarządzenia ewakuacji, nie należy opuszczać uszczelnionych pomieszczeń</a:t>
            </a:r>
            <a:r>
              <a:rPr lang="pl-PL" dirty="0" smtClean="0"/>
              <a:t>.</a:t>
            </a:r>
          </a:p>
        </p:txBody>
      </p:sp>
      <p:sp>
        <p:nvSpPr>
          <p:cNvPr id="3" name="Tytuł 2"/>
          <p:cNvSpPr>
            <a:spLocks noGrp="1"/>
          </p:cNvSpPr>
          <p:nvPr>
            <p:ph type="title"/>
          </p:nvPr>
        </p:nvSpPr>
        <p:spPr/>
        <p:txBody>
          <a:bodyPr>
            <a:normAutofit fontScale="90000"/>
          </a:bodyPr>
          <a:lstStyle/>
          <a:p>
            <a:r>
              <a:rPr lang="pl-PL" dirty="0" smtClean="0"/>
              <a:t> </a:t>
            </a:r>
            <a:r>
              <a:rPr lang="pl-PL" sz="2200" dirty="0">
                <a:solidFill>
                  <a:srgbClr val="00B0F0"/>
                </a:solidFill>
              </a:rPr>
              <a:t>PROCEDURA NA WYPADEK WYSTĄPIENIA                               ZAGROŻENIA CHEMICZNEGO/ BIOLOGICZNEGO </a:t>
            </a:r>
            <a:br>
              <a:rPr lang="pl-PL" sz="2200" dirty="0">
                <a:solidFill>
                  <a:srgbClr val="00B0F0"/>
                </a:solidFill>
              </a:rPr>
            </a:br>
            <a:endParaRPr lang="pl-PL" sz="2200" dirty="0">
              <a:solidFill>
                <a:srgbClr val="00B0F0"/>
              </a:solidFill>
            </a:endParaRPr>
          </a:p>
        </p:txBody>
      </p:sp>
    </p:spTree>
    <p:extLst>
      <p:ext uri="{BB962C8B-B14F-4D97-AF65-F5344CB8AC3E}">
        <p14:creationId xmlns:p14="http://schemas.microsoft.com/office/powerpoint/2010/main" val="4051502858"/>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r>
              <a:rPr lang="pl-PL" dirty="0" smtClean="0"/>
              <a:t>5. </a:t>
            </a:r>
            <a:r>
              <a:rPr lang="pl-PL" dirty="0"/>
              <a:t>W miarę możliwości należy przygotować wilgotne tampony do ochrony dróg oddechowych na wypadek przeniknięcia gazu do wnętrza pomieszczeń- częsta zmiana tamponu lub nawilżanie go wodą podtrzymuje zdolność pochłaniania gazu toksycznego na stałym poziomie. </a:t>
            </a:r>
            <a:endParaRPr lang="pl-PL" dirty="0" smtClean="0"/>
          </a:p>
          <a:p>
            <a:r>
              <a:rPr lang="pl-PL" dirty="0" smtClean="0"/>
              <a:t>6</a:t>
            </a:r>
            <a:r>
              <a:rPr lang="pl-PL" dirty="0"/>
              <a:t>. W razie potrzeby dyrektor lub osoba zastępująca zarządza alarm oraz ewakuację</a:t>
            </a:r>
            <a:r>
              <a:rPr lang="pl-PL" dirty="0" smtClean="0"/>
              <a:t>.</a:t>
            </a:r>
          </a:p>
          <a:p>
            <a:r>
              <a:rPr lang="pl-PL" dirty="0" smtClean="0"/>
              <a:t> </a:t>
            </a:r>
            <a:r>
              <a:rPr lang="pl-PL" dirty="0"/>
              <a:t>7. Ewakuacja ze strefy zagrożenia, odbywa się prostopadle do kierunku wiatru. </a:t>
            </a:r>
            <a:endParaRPr lang="pl-PL" dirty="0" smtClean="0"/>
          </a:p>
          <a:p>
            <a:r>
              <a:rPr lang="pl-PL" dirty="0" smtClean="0"/>
              <a:t>8</a:t>
            </a:r>
            <a:r>
              <a:rPr lang="pl-PL" dirty="0"/>
              <a:t>. Podczas utrzymywania się stanu zagrożenia należy powstrzymać się               od spożywania posiłków, picia płynów, palenia tytoniu oraz prac wymagających dużego wysiłku. </a:t>
            </a:r>
            <a:endParaRPr lang="pl-PL" dirty="0" smtClean="0"/>
          </a:p>
          <a:p>
            <a:r>
              <a:rPr lang="pl-PL" dirty="0" smtClean="0"/>
              <a:t>9</a:t>
            </a:r>
            <a:r>
              <a:rPr lang="pl-PL" dirty="0"/>
              <a:t>. W zależności od okoliczności i potrzeb powiadomić policję, Straż Pożarną, Pogotowie Ratunkowe. </a:t>
            </a:r>
            <a:endParaRPr lang="pl-PL" dirty="0" smtClean="0"/>
          </a:p>
          <a:p>
            <a:r>
              <a:rPr lang="pl-PL" dirty="0" smtClean="0"/>
              <a:t>10</a:t>
            </a:r>
            <a:r>
              <a:rPr lang="pl-PL" dirty="0"/>
              <a:t>. Po odwołaniu alarmu wszystkie pomieszczenia w budynku Szkoły należy dokładnie przewietrzyć. </a:t>
            </a:r>
          </a:p>
          <a:p>
            <a:endParaRPr lang="pl-PL" dirty="0"/>
          </a:p>
        </p:txBody>
      </p:sp>
    </p:spTree>
    <p:extLst>
      <p:ext uri="{BB962C8B-B14F-4D97-AF65-F5344CB8AC3E}">
        <p14:creationId xmlns:p14="http://schemas.microsoft.com/office/powerpoint/2010/main" val="3311613860"/>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85000" lnSpcReduction="20000"/>
          </a:bodyPr>
          <a:lstStyle/>
          <a:p>
            <a:pPr marL="109728" indent="0">
              <a:buNone/>
            </a:pPr>
            <a:r>
              <a:rPr lang="pl-PL" dirty="0" smtClean="0"/>
              <a:t>1</a:t>
            </a:r>
            <a:r>
              <a:rPr lang="pl-PL" dirty="0"/>
              <a:t>. Pracownicy obsługi szkoły kontrolują wszystkie wejścia osób postronnych na teren szkoły w </a:t>
            </a:r>
            <a:r>
              <a:rPr lang="pl-PL" dirty="0" smtClean="0"/>
              <a:t>godzinach pracy </a:t>
            </a:r>
            <a:r>
              <a:rPr lang="pl-PL" dirty="0"/>
              <a:t>placówki</a:t>
            </a:r>
            <a:r>
              <a:rPr lang="pl-PL" dirty="0" smtClean="0"/>
              <a:t>.</a:t>
            </a:r>
          </a:p>
          <a:p>
            <a:pPr marL="109728" indent="0">
              <a:buNone/>
            </a:pPr>
            <a:r>
              <a:rPr lang="pl-PL" dirty="0" smtClean="0"/>
              <a:t> </a:t>
            </a:r>
            <a:r>
              <a:rPr lang="pl-PL" dirty="0"/>
              <a:t>2. W przypadku wejścia na teren szkoły osoby agresywnej, nauczyciel dyżurujący lub pracownicy obsługi starają się odizolować intruza od uczniów oraz powiadamiają pedagoga. </a:t>
            </a:r>
            <a:endParaRPr lang="pl-PL" dirty="0" smtClean="0"/>
          </a:p>
          <a:p>
            <a:pPr marL="109728" indent="0">
              <a:buNone/>
            </a:pPr>
            <a:r>
              <a:rPr lang="pl-PL" dirty="0" smtClean="0"/>
              <a:t>3</a:t>
            </a:r>
            <a:r>
              <a:rPr lang="pl-PL" dirty="0"/>
              <a:t>. Pedagog i/ lub pracownik obsługi w sposób grzeczny i stanowczy prosi intruza o opuszczenie szkoły bądź udaje się z nim do gabinetu Dyrektora Szkoły</a:t>
            </a:r>
            <a:r>
              <a:rPr lang="pl-PL" dirty="0" smtClean="0"/>
              <a:t>.</a:t>
            </a:r>
          </a:p>
          <a:p>
            <a:pPr marL="109728" indent="0">
              <a:buNone/>
            </a:pPr>
            <a:r>
              <a:rPr lang="pl-PL" dirty="0" smtClean="0"/>
              <a:t> </a:t>
            </a:r>
            <a:r>
              <a:rPr lang="pl-PL" dirty="0"/>
              <a:t>4. W przypadku odmowy pedagog powiadamia Dyrektora Szkoły. </a:t>
            </a:r>
            <a:endParaRPr lang="pl-PL" dirty="0" smtClean="0"/>
          </a:p>
          <a:p>
            <a:pPr marL="109728" indent="0">
              <a:buNone/>
            </a:pPr>
            <a:r>
              <a:rPr lang="pl-PL" dirty="0" smtClean="0"/>
              <a:t>5</a:t>
            </a:r>
            <a:r>
              <a:rPr lang="pl-PL" dirty="0"/>
              <a:t>. Dyrektor Szkoły podejmuje decyzję o wezwaniu policji. </a:t>
            </a:r>
          </a:p>
        </p:txBody>
      </p:sp>
      <p:sp>
        <p:nvSpPr>
          <p:cNvPr id="3" name="Tytuł 2"/>
          <p:cNvSpPr>
            <a:spLocks noGrp="1"/>
          </p:cNvSpPr>
          <p:nvPr>
            <p:ph type="title"/>
          </p:nvPr>
        </p:nvSpPr>
        <p:spPr/>
        <p:txBody>
          <a:bodyPr>
            <a:normAutofit/>
          </a:bodyPr>
          <a:lstStyle/>
          <a:p>
            <a:r>
              <a:rPr lang="pl-PL" sz="2400" dirty="0" smtClean="0">
                <a:solidFill>
                  <a:srgbClr val="00B0F0"/>
                </a:solidFill>
              </a:rPr>
              <a:t>PROCEDURA NA WYPADEK POJAWIENIA SIĘ                    AGRESYWNEGO INTRUZA</a:t>
            </a:r>
            <a:endParaRPr lang="pl-PL" sz="2400" dirty="0">
              <a:solidFill>
                <a:srgbClr val="00B0F0"/>
              </a:solidFill>
            </a:endParaRPr>
          </a:p>
        </p:txBody>
      </p:sp>
    </p:spTree>
    <p:extLst>
      <p:ext uri="{BB962C8B-B14F-4D97-AF65-F5344CB8AC3E}">
        <p14:creationId xmlns:p14="http://schemas.microsoft.com/office/powerpoint/2010/main" val="1055842120"/>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marL="109728" indent="0">
              <a:buNone/>
            </a:pPr>
            <a:r>
              <a:rPr lang="pl-PL" dirty="0" smtClean="0"/>
              <a:t>1</a:t>
            </a:r>
            <a:r>
              <a:rPr lang="pl-PL" dirty="0"/>
              <a:t>. Każda osoba, która uzyskała informację o posiadaniu przez ucznia/ inną osobę broni na terenie Szkoły, obowiązana jest powiadomić </a:t>
            </a:r>
            <a:r>
              <a:rPr lang="pl-PL" dirty="0" smtClean="0"/>
              <a:t>pedagoga/ </a:t>
            </a:r>
            <a:r>
              <a:rPr lang="pl-PL" dirty="0"/>
              <a:t>psychologa, Dyrektora Szkoły</a:t>
            </a:r>
            <a:r>
              <a:rPr lang="pl-PL" dirty="0" smtClean="0"/>
              <a:t>.</a:t>
            </a:r>
          </a:p>
          <a:p>
            <a:pPr marL="109728" indent="0">
              <a:buNone/>
            </a:pPr>
            <a:r>
              <a:rPr lang="pl-PL" dirty="0" smtClean="0"/>
              <a:t> </a:t>
            </a:r>
            <a:r>
              <a:rPr lang="pl-PL" dirty="0"/>
              <a:t>2. Pedagog/psycholog przeprowadza z uczniem rozmowę i nakłania go do oddania broni</a:t>
            </a:r>
            <a:r>
              <a:rPr lang="pl-PL" dirty="0" smtClean="0"/>
              <a:t>.</a:t>
            </a:r>
          </a:p>
          <a:p>
            <a:pPr marL="109728" indent="0">
              <a:buNone/>
            </a:pPr>
            <a:r>
              <a:rPr lang="pl-PL" dirty="0" smtClean="0"/>
              <a:t> </a:t>
            </a:r>
            <a:r>
              <a:rPr lang="pl-PL" dirty="0"/>
              <a:t>W przypadku innej osoby Dyrektor Szkoły wzywa Policję</a:t>
            </a:r>
            <a:r>
              <a:rPr lang="pl-PL" dirty="0" smtClean="0"/>
              <a:t>.</a:t>
            </a:r>
          </a:p>
          <a:p>
            <a:pPr marL="109728" indent="0">
              <a:buNone/>
            </a:pPr>
            <a:r>
              <a:rPr lang="pl-PL" dirty="0" smtClean="0"/>
              <a:t> </a:t>
            </a:r>
            <a:r>
              <a:rPr lang="pl-PL" dirty="0"/>
              <a:t>3. W przypadku, gdy uczeń nie podejmuje współpracy, oraz gdy istnieje niebezpieczeństwo użycia broni, należy natychmiast powiadomić Dyrektora Szkoły i Policję. </a:t>
            </a:r>
            <a:endParaRPr lang="pl-PL" dirty="0" smtClean="0"/>
          </a:p>
          <a:p>
            <a:pPr marL="109728" indent="0">
              <a:buNone/>
            </a:pPr>
            <a:r>
              <a:rPr lang="pl-PL" dirty="0"/>
              <a:t>4. Ucznia/ inną osobę należy odizolować nie pozostawiając go/ jej samego/ samej. </a:t>
            </a:r>
          </a:p>
          <a:p>
            <a:pPr marL="109728" indent="0">
              <a:buNone/>
            </a:pPr>
            <a:r>
              <a:rPr lang="pl-PL" dirty="0"/>
              <a:t>5. Należy zapewnić bezpieczeństwo osobom przebywającym na terenie szkoły oraz uniemożliwić dostęp innym uczniom do niebezpiecznego przedmiotu. </a:t>
            </a:r>
          </a:p>
          <a:p>
            <a:pPr marL="109728" indent="0">
              <a:buNone/>
            </a:pPr>
            <a:r>
              <a:rPr lang="pl-PL" dirty="0"/>
              <a:t>6. Dyrektor Szkoły lub osoba wyznaczona powiadamia rodziców/opiekunów prawnych ucznia.</a:t>
            </a:r>
          </a:p>
          <a:p>
            <a:pPr marL="109728" indent="0">
              <a:buNone/>
            </a:pPr>
            <a:r>
              <a:rPr lang="pl-PL" dirty="0"/>
              <a:t> 7. W możliwie najkrótszym czasie po zdarzeniu należy przeprowadzić rozmowę z uczniem i rodzicami/ opiekunami prawnymi.</a:t>
            </a:r>
          </a:p>
          <a:p>
            <a:pPr marL="109728" indent="0">
              <a:buNone/>
            </a:pPr>
            <a:r>
              <a:rPr lang="pl-PL" dirty="0"/>
              <a:t> 8. Wobec ucznia należy zastosować kary wynikające ze Statutu Szkoły. </a:t>
            </a:r>
          </a:p>
          <a:p>
            <a:pPr marL="109728" indent="0">
              <a:buNone/>
            </a:pPr>
            <a:endParaRPr lang="pl-PL" dirty="0"/>
          </a:p>
        </p:txBody>
      </p:sp>
      <p:sp>
        <p:nvSpPr>
          <p:cNvPr id="3" name="Tytuł 2"/>
          <p:cNvSpPr>
            <a:spLocks noGrp="1"/>
          </p:cNvSpPr>
          <p:nvPr>
            <p:ph type="title"/>
          </p:nvPr>
        </p:nvSpPr>
        <p:spPr>
          <a:xfrm>
            <a:off x="683568" y="188640"/>
            <a:ext cx="8229600" cy="1143000"/>
          </a:xfrm>
        </p:spPr>
        <p:txBody>
          <a:bodyPr>
            <a:normAutofit/>
          </a:bodyPr>
          <a:lstStyle/>
          <a:p>
            <a:r>
              <a:rPr lang="pl-PL" sz="2000" dirty="0" smtClean="0">
                <a:solidFill>
                  <a:srgbClr val="00B0F0"/>
                </a:solidFill>
              </a:rPr>
              <a:t>PROCEDURA NA WYPADEK STWIERDZENIA POSIADANIA  BRONI PRZEZ UCZNIA/ INNĄ OSOBĘ NA TERENIE SZKOŁY</a:t>
            </a:r>
            <a:endParaRPr lang="pl-PL" sz="2000" dirty="0">
              <a:solidFill>
                <a:srgbClr val="00B0F0"/>
              </a:solidFill>
            </a:endParaRPr>
          </a:p>
        </p:txBody>
      </p:sp>
    </p:spTree>
    <p:extLst>
      <p:ext uri="{BB962C8B-B14F-4D97-AF65-F5344CB8AC3E}">
        <p14:creationId xmlns:p14="http://schemas.microsoft.com/office/powerpoint/2010/main" val="194463885"/>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marL="109728" indent="0">
              <a:buNone/>
            </a:pPr>
            <a:r>
              <a:rPr lang="pl-PL" dirty="0" smtClean="0"/>
              <a:t> </a:t>
            </a:r>
            <a:endParaRPr lang="pl-PL" dirty="0"/>
          </a:p>
          <a:p>
            <a:r>
              <a:rPr lang="pl-PL" dirty="0"/>
              <a:t>1. W przypadku wystąpienia nagłych  masowych zachorowań na terenie Szkoły należy </a:t>
            </a:r>
            <a:r>
              <a:rPr lang="pl-PL" dirty="0" smtClean="0"/>
              <a:t>odizolować chorych </a:t>
            </a:r>
            <a:r>
              <a:rPr lang="pl-PL" dirty="0"/>
              <a:t>nie pozostawiając ich bez opieki</a:t>
            </a:r>
            <a:r>
              <a:rPr lang="pl-PL" dirty="0" smtClean="0"/>
              <a:t>.</a:t>
            </a:r>
          </a:p>
          <a:p>
            <a:r>
              <a:rPr lang="pl-PL" dirty="0" smtClean="0"/>
              <a:t> </a:t>
            </a:r>
            <a:r>
              <a:rPr lang="pl-PL" dirty="0"/>
              <a:t>2. Osoba pozostająca z chorymi powinna zachować wszelkie środki ostrożności, aby uniknąć zarażenia (maseczka, unikanie bezpośredniego kontaktu). </a:t>
            </a:r>
            <a:endParaRPr lang="pl-PL" dirty="0" smtClean="0"/>
          </a:p>
          <a:p>
            <a:r>
              <a:rPr lang="pl-PL" dirty="0" smtClean="0"/>
              <a:t>3</a:t>
            </a:r>
            <a:r>
              <a:rPr lang="pl-PL" dirty="0"/>
              <a:t>. O zaistniałej sytuacji należy niezwłocznie poinformować Dyrektora Szkoły. </a:t>
            </a:r>
            <a:endParaRPr lang="pl-PL" dirty="0" smtClean="0"/>
          </a:p>
          <a:p>
            <a:r>
              <a:rPr lang="pl-PL" dirty="0" smtClean="0"/>
              <a:t>4</a:t>
            </a:r>
            <a:r>
              <a:rPr lang="pl-PL" dirty="0"/>
              <a:t>. Dyrektor powiadamia Powiatową Stację Sanitarno-Epidemiologiczną, Organ Prowadzący Szkołę i Kuratorium Oświaty. </a:t>
            </a:r>
            <a:endParaRPr lang="pl-PL" dirty="0" smtClean="0"/>
          </a:p>
          <a:p>
            <a:r>
              <a:rPr lang="pl-PL" dirty="0" smtClean="0"/>
              <a:t>5</a:t>
            </a:r>
            <a:r>
              <a:rPr lang="pl-PL" dirty="0"/>
              <a:t>. W możliwie najkrótszym czasie od zdarzenia należy powiadomić rodziców/ opiekunów prawnych  uczniów. </a:t>
            </a:r>
            <a:endParaRPr lang="pl-PL" dirty="0" smtClean="0"/>
          </a:p>
          <a:p>
            <a:r>
              <a:rPr lang="pl-PL" dirty="0" smtClean="0"/>
              <a:t>6</a:t>
            </a:r>
            <a:r>
              <a:rPr lang="pl-PL" dirty="0"/>
              <a:t>. Po przybyciu na teren Szkoły odpowiednich służb, należy podporządkować się ich zaleceniom. </a:t>
            </a:r>
            <a:endParaRPr lang="pl-PL" dirty="0" smtClean="0"/>
          </a:p>
          <a:p>
            <a:r>
              <a:rPr lang="pl-PL" dirty="0" smtClean="0"/>
              <a:t>7</a:t>
            </a:r>
            <a:r>
              <a:rPr lang="pl-PL" dirty="0"/>
              <a:t>. Za ewentualne kontakty z opinią publiczną i mediami odpowiedzialna jest osoba wyznaczona wcześniej do tej funkcji przez Dyrektora Szkoły. </a:t>
            </a:r>
          </a:p>
        </p:txBody>
      </p:sp>
      <p:sp>
        <p:nvSpPr>
          <p:cNvPr id="3" name="Tytuł 2"/>
          <p:cNvSpPr>
            <a:spLocks noGrp="1"/>
          </p:cNvSpPr>
          <p:nvPr>
            <p:ph type="title"/>
          </p:nvPr>
        </p:nvSpPr>
        <p:spPr/>
        <p:txBody>
          <a:bodyPr>
            <a:normAutofit fontScale="90000"/>
          </a:bodyPr>
          <a:lstStyle/>
          <a:p>
            <a:r>
              <a:rPr lang="pl-PL" sz="2700" dirty="0">
                <a:solidFill>
                  <a:srgbClr val="00B0F0"/>
                </a:solidFill>
              </a:rPr>
              <a:t>PROCEDURA NA WYPADEK STWIERDZENIA                             MASOWYCH </a:t>
            </a:r>
            <a:r>
              <a:rPr lang="pl-PL" sz="2700" dirty="0" err="1">
                <a:solidFill>
                  <a:srgbClr val="00B0F0"/>
                </a:solidFill>
              </a:rPr>
              <a:t>ZACHOROWAŃ</a:t>
            </a:r>
            <a:r>
              <a:rPr lang="pl-PL" sz="2700" dirty="0">
                <a:solidFill>
                  <a:srgbClr val="00B0F0"/>
                </a:solidFill>
              </a:rPr>
              <a:t> </a:t>
            </a:r>
            <a:r>
              <a:rPr lang="pl-PL" dirty="0"/>
              <a:t/>
            </a:r>
            <a:br>
              <a:rPr lang="pl-PL" dirty="0"/>
            </a:br>
            <a:endParaRPr lang="pl-PL" dirty="0"/>
          </a:p>
        </p:txBody>
      </p:sp>
    </p:spTree>
    <p:extLst>
      <p:ext uri="{BB962C8B-B14F-4D97-AF65-F5344CB8AC3E}">
        <p14:creationId xmlns:p14="http://schemas.microsoft.com/office/powerpoint/2010/main" val="2995295640"/>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r>
              <a:rPr lang="pl-PL" dirty="0" smtClean="0"/>
              <a:t> </a:t>
            </a:r>
            <a:endParaRPr lang="pl-PL" dirty="0"/>
          </a:p>
          <a:p>
            <a:r>
              <a:rPr lang="pl-PL" dirty="0"/>
              <a:t>1. Każdy, kto jest świadkiem lub otrzymał informacje o wypadku jest obowiązany </a:t>
            </a:r>
            <a:r>
              <a:rPr lang="pl-PL" dirty="0" smtClean="0"/>
              <a:t>powiadomić pogotowie </a:t>
            </a:r>
            <a:r>
              <a:rPr lang="pl-PL" dirty="0"/>
              <a:t>ratunkowe i w miarę możliwości udzielić poszkodowanym pierwszej pomocy. </a:t>
            </a:r>
            <a:endParaRPr lang="pl-PL" dirty="0" smtClean="0"/>
          </a:p>
          <a:p>
            <a:r>
              <a:rPr lang="pl-PL" dirty="0" smtClean="0"/>
              <a:t>2</a:t>
            </a:r>
            <a:r>
              <a:rPr lang="pl-PL" dirty="0"/>
              <a:t>. O wypadku zbiorowym należy niezwłocznie powiadomić Dyrektora Szkoły</a:t>
            </a:r>
            <a:r>
              <a:rPr lang="pl-PL" dirty="0" smtClean="0"/>
              <a:t>.</a:t>
            </a:r>
          </a:p>
          <a:p>
            <a:r>
              <a:rPr lang="pl-PL" dirty="0" smtClean="0"/>
              <a:t> </a:t>
            </a:r>
            <a:r>
              <a:rPr lang="pl-PL" dirty="0"/>
              <a:t>3. Dyrektor  Szkoły powiadamia prokuratora, inspektora pracy Państwowej Inspekcji Pracy, Organ Prowadzący Szkołę i Kuratorium Oświaty oraz wyznacza osoby odpowiedzialne za powiadomienie rodziców/ opiekunów prawnych poszkodowanych uczniów i bliskich osób dorosłych</a:t>
            </a:r>
            <a:r>
              <a:rPr lang="pl-PL" dirty="0" smtClean="0"/>
              <a:t>.</a:t>
            </a:r>
          </a:p>
          <a:p>
            <a:r>
              <a:rPr lang="pl-PL" dirty="0" smtClean="0"/>
              <a:t> </a:t>
            </a:r>
            <a:r>
              <a:rPr lang="pl-PL" dirty="0"/>
              <a:t>4. Do czasu przybycia odpowiednich służb należy zabezpieczyć miejsce zdarzenia przed dostępem osób niepowołanych. </a:t>
            </a:r>
            <a:endParaRPr lang="pl-PL" dirty="0" smtClean="0"/>
          </a:p>
          <a:p>
            <a:r>
              <a:rPr lang="pl-PL" dirty="0"/>
              <a:t>5. Specjalista ds. BHP sporządza opis (szkic) miejsca zdarzenia oraz zbiera oświadczenia świadków</a:t>
            </a:r>
            <a:r>
              <a:rPr lang="pl-PL" dirty="0" smtClean="0"/>
              <a:t>.</a:t>
            </a:r>
          </a:p>
          <a:p>
            <a:r>
              <a:rPr lang="pl-PL" dirty="0" smtClean="0"/>
              <a:t> </a:t>
            </a:r>
            <a:r>
              <a:rPr lang="pl-PL" dirty="0"/>
              <a:t>6. Dyrektor Szkoły  powołuje zespół powypadkowy, który przeprowadza postępowanie powypadkowe i sporządza dokumentację powypadkową (oświadczenia świadków, poszkodowanych, protokół powypadkowy). Pracami zespołu kieruje specjalista ds. Kadr  i BHP. </a:t>
            </a:r>
          </a:p>
        </p:txBody>
      </p:sp>
      <p:sp>
        <p:nvSpPr>
          <p:cNvPr id="3" name="Tytuł 2"/>
          <p:cNvSpPr>
            <a:spLocks noGrp="1"/>
          </p:cNvSpPr>
          <p:nvPr>
            <p:ph type="title"/>
          </p:nvPr>
        </p:nvSpPr>
        <p:spPr/>
        <p:txBody>
          <a:bodyPr>
            <a:normAutofit fontScale="90000"/>
          </a:bodyPr>
          <a:lstStyle/>
          <a:p>
            <a:r>
              <a:rPr lang="pl-PL" sz="3100" dirty="0" smtClean="0"/>
              <a:t/>
            </a:r>
            <a:br>
              <a:rPr lang="pl-PL" sz="3100" dirty="0" smtClean="0"/>
            </a:br>
            <a:r>
              <a:rPr lang="pl-PL" sz="3100" dirty="0" smtClean="0">
                <a:solidFill>
                  <a:srgbClr val="00B0F0"/>
                </a:solidFill>
              </a:rPr>
              <a:t>PROCEDURA </a:t>
            </a:r>
            <a:r>
              <a:rPr lang="pl-PL" sz="3100" dirty="0">
                <a:solidFill>
                  <a:srgbClr val="00B0F0"/>
                </a:solidFill>
              </a:rPr>
              <a:t>NA WYPADEK ZAISTNIENIA WYPADKU ZBIOROWEGO </a:t>
            </a:r>
            <a:r>
              <a:rPr lang="pl-PL" dirty="0"/>
              <a:t/>
            </a:r>
            <a:br>
              <a:rPr lang="pl-PL" dirty="0"/>
            </a:br>
            <a:endParaRPr lang="pl-PL" dirty="0"/>
          </a:p>
        </p:txBody>
      </p:sp>
    </p:spTree>
    <p:extLst>
      <p:ext uri="{BB962C8B-B14F-4D97-AF65-F5344CB8AC3E}">
        <p14:creationId xmlns:p14="http://schemas.microsoft.com/office/powerpoint/2010/main" val="608732460"/>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85000" lnSpcReduction="20000"/>
          </a:bodyPr>
          <a:lstStyle/>
          <a:p>
            <a:pPr marL="109728" indent="0">
              <a:buNone/>
            </a:pPr>
            <a:r>
              <a:rPr lang="pl-PL" dirty="0" smtClean="0"/>
              <a:t>7</a:t>
            </a:r>
            <a:r>
              <a:rPr lang="pl-PL" dirty="0"/>
              <a:t>. Z treścią protokołu powypadkowego i innymi materiałami postępowania powypadkowego należy zapoznać rodziców/ opiekunów prawnych poszkodowanych uczniów</a:t>
            </a:r>
            <a:r>
              <a:rPr lang="pl-PL" dirty="0" smtClean="0"/>
              <a:t>.</a:t>
            </a:r>
          </a:p>
          <a:p>
            <a:pPr marL="109728" indent="0">
              <a:buNone/>
            </a:pPr>
            <a:r>
              <a:rPr lang="pl-PL" dirty="0" smtClean="0"/>
              <a:t> </a:t>
            </a:r>
            <a:r>
              <a:rPr lang="pl-PL" dirty="0"/>
              <a:t>8. W możliwie najkrótszym czasie po zakończeniu prac zespołu powypadkowego, Dyrektor Szkoły zwołuje posiedzenie Rady Pedagogicznej w celu omówienia okoliczności i przyczyn wypadku oraz ustalenia środków niezbędnych do zapobiegania wypadkom</a:t>
            </a:r>
            <a:r>
              <a:rPr lang="pl-PL" dirty="0" smtClean="0"/>
              <a:t>.</a:t>
            </a:r>
          </a:p>
          <a:p>
            <a:pPr marL="109728" indent="0">
              <a:buNone/>
            </a:pPr>
            <a:r>
              <a:rPr lang="pl-PL" dirty="0"/>
              <a:t> </a:t>
            </a:r>
            <a:r>
              <a:rPr lang="pl-PL" dirty="0" smtClean="0"/>
              <a:t>9. </a:t>
            </a:r>
            <a:r>
              <a:rPr lang="pl-PL" dirty="0"/>
              <a:t>Dla uczniów po przebytym incydencie dyrektor powołuje Zespoły Pomocy Psychologiczno- Pedagogicznej. 10. Za ewentualne kontakty z opinią publiczną i mediami odpowiedzialna jest </a:t>
            </a:r>
            <a:r>
              <a:rPr lang="pl-PL" dirty="0" smtClean="0"/>
              <a:t>osoba wyznaczona </a:t>
            </a:r>
            <a:r>
              <a:rPr lang="pl-PL" dirty="0"/>
              <a:t>wcześniej do tej funkcji przez Dyrektora Szkoły. </a:t>
            </a:r>
          </a:p>
        </p:txBody>
      </p:sp>
    </p:spTree>
    <p:extLst>
      <p:ext uri="{BB962C8B-B14F-4D97-AF65-F5344CB8AC3E}">
        <p14:creationId xmlns:p14="http://schemas.microsoft.com/office/powerpoint/2010/main" val="284133511"/>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marL="109728" indent="0">
              <a:buNone/>
            </a:pPr>
            <a:r>
              <a:rPr lang="pl-PL" dirty="0" smtClean="0"/>
              <a:t>1</a:t>
            </a:r>
            <a:r>
              <a:rPr lang="pl-PL" dirty="0"/>
              <a:t>. </a:t>
            </a:r>
            <a:r>
              <a:rPr lang="pl-PL" u="sng" dirty="0"/>
              <a:t>Każdy, kto uzyska informację o występowaniu u ucznia czynników wskazujących </a:t>
            </a:r>
            <a:r>
              <a:rPr lang="pl-PL" u="sng" dirty="0" smtClean="0"/>
              <a:t>na ryzyko </a:t>
            </a:r>
            <a:r>
              <a:rPr lang="pl-PL" u="sng" dirty="0"/>
              <a:t>popełnienia samobójstwa, </a:t>
            </a:r>
            <a:r>
              <a:rPr lang="pl-PL" dirty="0"/>
              <a:t>czyli: </a:t>
            </a:r>
            <a:endParaRPr lang="pl-PL" dirty="0" smtClean="0"/>
          </a:p>
          <a:p>
            <a:r>
              <a:rPr lang="pl-PL" dirty="0" smtClean="0"/>
              <a:t>a</a:t>
            </a:r>
            <a:r>
              <a:rPr lang="pl-PL" dirty="0"/>
              <a:t>) uczeń mówi o samobójstwie</a:t>
            </a:r>
            <a:r>
              <a:rPr lang="pl-PL" dirty="0" smtClean="0"/>
              <a:t>;</a:t>
            </a:r>
          </a:p>
          <a:p>
            <a:r>
              <a:rPr lang="pl-PL" dirty="0" smtClean="0"/>
              <a:t> </a:t>
            </a:r>
            <a:r>
              <a:rPr lang="pl-PL" dirty="0"/>
              <a:t>b) uczeń mówi o tym, jak dokona samobójstwa; </a:t>
            </a:r>
            <a:endParaRPr lang="pl-PL" dirty="0" smtClean="0"/>
          </a:p>
          <a:p>
            <a:r>
              <a:rPr lang="pl-PL" dirty="0" smtClean="0"/>
              <a:t>c</a:t>
            </a:r>
            <a:r>
              <a:rPr lang="pl-PL" dirty="0"/>
              <a:t>) uczeń dokonał samookaleczenia; </a:t>
            </a:r>
            <a:endParaRPr lang="pl-PL" dirty="0" smtClean="0"/>
          </a:p>
          <a:p>
            <a:r>
              <a:rPr lang="pl-PL" dirty="0" smtClean="0"/>
              <a:t>d</a:t>
            </a:r>
            <a:r>
              <a:rPr lang="pl-PL" dirty="0"/>
              <a:t>) uczeń zmienił swoje postępowanie i zachowanie bez wyraźnej przyczyny (izolacja, wycofanie z kontaktów rówieśniczych, zaniechanie dotychczasowych zajęć, problemy z jedzeniem, higieną osobistą itp.); </a:t>
            </a:r>
            <a:endParaRPr lang="pl-PL" dirty="0" smtClean="0"/>
          </a:p>
          <a:p>
            <a:r>
              <a:rPr lang="pl-PL" dirty="0" smtClean="0"/>
              <a:t>e</a:t>
            </a:r>
            <a:r>
              <a:rPr lang="pl-PL" dirty="0"/>
              <a:t>) uczeń przejawia wzmożone zainteresowanie znanymi osobami, które </a:t>
            </a:r>
            <a:r>
              <a:rPr lang="pl-PL" dirty="0" smtClean="0"/>
              <a:t>popełniły samobójstwo </a:t>
            </a:r>
            <a:r>
              <a:rPr lang="pl-PL" dirty="0"/>
              <a:t>oraz tematyką śmierci; </a:t>
            </a:r>
            <a:endParaRPr lang="pl-PL" dirty="0" smtClean="0"/>
          </a:p>
          <a:p>
            <a:r>
              <a:rPr lang="pl-PL" dirty="0" smtClean="0"/>
              <a:t>f</a:t>
            </a:r>
            <a:r>
              <a:rPr lang="pl-PL" dirty="0"/>
              <a:t>) uczeń mówi o poczuciu beznadziejności, bezradności; </a:t>
            </a:r>
            <a:endParaRPr lang="pl-PL" dirty="0" smtClean="0"/>
          </a:p>
          <a:p>
            <a:r>
              <a:rPr lang="pl-PL" dirty="0" smtClean="0"/>
              <a:t>g</a:t>
            </a:r>
            <a:r>
              <a:rPr lang="pl-PL" dirty="0"/>
              <a:t>) uczeń doświadczył/doświadcza przeżyć traumatycznych i sytuacji silnego stresu (np</a:t>
            </a:r>
            <a:r>
              <a:rPr lang="pl-PL" dirty="0" smtClean="0"/>
              <a:t>. śmierć </a:t>
            </a:r>
            <a:r>
              <a:rPr lang="pl-PL" dirty="0"/>
              <a:t>bliskiej osoby) w ostatnim okresie</a:t>
            </a:r>
            <a:r>
              <a:rPr lang="pl-PL" dirty="0" smtClean="0"/>
              <a:t>;</a:t>
            </a:r>
          </a:p>
          <a:p>
            <a:r>
              <a:rPr lang="pl-PL" dirty="0" smtClean="0"/>
              <a:t> </a:t>
            </a:r>
            <a:r>
              <a:rPr lang="pl-PL" dirty="0"/>
              <a:t>h) w środowisku ucznia występują problemy (alkoholizm, przemoc fizyczna        i psychiczna, śmierć samobójcza w rodzinie, rozwód, choroby, itp.) </a:t>
            </a:r>
            <a:r>
              <a:rPr lang="pl-PL" u="sng" dirty="0"/>
              <a:t>powinien niezwłocznie powiadomić wychowawcę klasy, do której uczęszcza dany uczeń, pedagoga lub psychologa. </a:t>
            </a:r>
          </a:p>
        </p:txBody>
      </p:sp>
      <p:sp>
        <p:nvSpPr>
          <p:cNvPr id="3" name="Tytuł 2"/>
          <p:cNvSpPr>
            <a:spLocks noGrp="1"/>
          </p:cNvSpPr>
          <p:nvPr>
            <p:ph type="title"/>
          </p:nvPr>
        </p:nvSpPr>
        <p:spPr>
          <a:xfrm>
            <a:off x="914400" y="323114"/>
            <a:ext cx="8229600" cy="1143000"/>
          </a:xfrm>
        </p:spPr>
        <p:txBody>
          <a:bodyPr>
            <a:normAutofit fontScale="90000"/>
          </a:bodyPr>
          <a:lstStyle/>
          <a:p>
            <a:r>
              <a:rPr lang="pl-PL" dirty="0" smtClean="0"/>
              <a:t/>
            </a:r>
            <a:br>
              <a:rPr lang="pl-PL" dirty="0" smtClean="0"/>
            </a:br>
            <a:r>
              <a:rPr lang="pl-PL" sz="3100" dirty="0" smtClean="0">
                <a:solidFill>
                  <a:srgbClr val="00B0F0"/>
                </a:solidFill>
              </a:rPr>
              <a:t>PROCEDURA </a:t>
            </a:r>
            <a:r>
              <a:rPr lang="pl-PL" sz="3100" dirty="0">
                <a:solidFill>
                  <a:srgbClr val="00B0F0"/>
                </a:solidFill>
              </a:rPr>
              <a:t>NA WYPADEK ŚMIERCI/ SAMOBÓJSTWA </a:t>
            </a:r>
            <a:r>
              <a:rPr lang="pl-PL" dirty="0"/>
              <a:t/>
            </a:r>
            <a:br>
              <a:rPr lang="pl-PL" dirty="0"/>
            </a:br>
            <a:endParaRPr lang="pl-PL" dirty="0"/>
          </a:p>
        </p:txBody>
      </p:sp>
    </p:spTree>
    <p:extLst>
      <p:ext uri="{BB962C8B-B14F-4D97-AF65-F5344CB8AC3E}">
        <p14:creationId xmlns:p14="http://schemas.microsoft.com/office/powerpoint/2010/main" val="3906712447"/>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pPr marL="109728" indent="0">
              <a:buNone/>
            </a:pPr>
            <a:r>
              <a:rPr lang="pl-PL" dirty="0"/>
              <a:t>2. Wychowawca, pedagog i psycholog podejmują odpowiednie działania interwencyjne (kontakt z rodzicami/ opiekunami prawnymi ucznia, powiadomienie Dyrektora Szkoły, zaproponowanie pomocy psychoterapeutycznej). </a:t>
            </a:r>
            <a:endParaRPr lang="pl-PL" dirty="0" smtClean="0"/>
          </a:p>
          <a:p>
            <a:pPr marL="109728" indent="0">
              <a:buNone/>
            </a:pPr>
            <a:r>
              <a:rPr lang="pl-PL" dirty="0" smtClean="0"/>
              <a:t>3</a:t>
            </a:r>
            <a:r>
              <a:rPr lang="pl-PL" dirty="0"/>
              <a:t>. </a:t>
            </a:r>
            <a:r>
              <a:rPr lang="pl-PL" u="sng" dirty="0"/>
              <a:t>Po uzyskaniu informacji, że uczeń podjął próbę samobójczą, nauczyciel unikając rozgłosu przeprowadza ucznia w bezpieczne miejsce</a:t>
            </a:r>
            <a:r>
              <a:rPr lang="pl-PL" u="sng" dirty="0" smtClean="0"/>
              <a:t>.</a:t>
            </a:r>
          </a:p>
          <a:p>
            <a:pPr marL="109728" indent="0">
              <a:buNone/>
            </a:pPr>
            <a:r>
              <a:rPr lang="pl-PL" dirty="0" smtClean="0"/>
              <a:t> </a:t>
            </a:r>
            <a:r>
              <a:rPr lang="pl-PL" dirty="0"/>
              <a:t>4. Nie pozostawiając ucznia samego należy powiadomić rodziców/ opiekunów prawnych ucznia i Dyrektora Szkoły. </a:t>
            </a:r>
            <a:endParaRPr lang="pl-PL" dirty="0" smtClean="0"/>
          </a:p>
          <a:p>
            <a:pPr marL="109728" indent="0">
              <a:buNone/>
            </a:pPr>
            <a:r>
              <a:rPr lang="pl-PL" dirty="0" smtClean="0"/>
              <a:t>5</a:t>
            </a:r>
            <a:r>
              <a:rPr lang="pl-PL" dirty="0"/>
              <a:t>. Dyrektor Szkoły podejmuje decyzję o wezwaniu pogotowia</a:t>
            </a:r>
            <a:r>
              <a:rPr lang="pl-PL" dirty="0" smtClean="0"/>
              <a:t>.</a:t>
            </a:r>
          </a:p>
          <a:p>
            <a:pPr marL="109728" indent="0">
              <a:buNone/>
            </a:pPr>
            <a:r>
              <a:rPr lang="pl-PL" dirty="0" smtClean="0"/>
              <a:t> </a:t>
            </a:r>
            <a:r>
              <a:rPr lang="pl-PL" dirty="0"/>
              <a:t>6. Dyrektor Szkoły podejmuje decyzję o powołaniu dla ucznia Zespołu Pomocy Psychologiczno- Pedagogicznej. </a:t>
            </a:r>
            <a:endParaRPr lang="pl-PL" dirty="0" smtClean="0"/>
          </a:p>
          <a:p>
            <a:pPr marL="109728" indent="0">
              <a:buNone/>
            </a:pPr>
            <a:r>
              <a:rPr lang="pl-PL" dirty="0" smtClean="0"/>
              <a:t>7. </a:t>
            </a:r>
            <a:r>
              <a:rPr lang="pl-PL" dirty="0"/>
              <a:t>Psycholog oraz pedagog szkolny udzielają pomocy psychologicznopedagogicznej innym uczniom szkoły – należy zidentyfikować wszystkich uczniów o złym stanie emocjonalnym i otoczyć ich większą opieką. </a:t>
            </a:r>
          </a:p>
          <a:p>
            <a:pPr marL="109728" indent="0">
              <a:buNone/>
            </a:pPr>
            <a:r>
              <a:rPr lang="pl-PL" dirty="0"/>
              <a:t> </a:t>
            </a:r>
          </a:p>
        </p:txBody>
      </p:sp>
    </p:spTree>
    <p:extLst>
      <p:ext uri="{BB962C8B-B14F-4D97-AF65-F5344CB8AC3E}">
        <p14:creationId xmlns:p14="http://schemas.microsoft.com/office/powerpoint/2010/main" val="901591379"/>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marL="109728" indent="0">
              <a:buNone/>
            </a:pPr>
            <a:r>
              <a:rPr lang="pl-PL" b="1" u="sng" dirty="0" smtClean="0"/>
              <a:t>Śmierć </a:t>
            </a:r>
            <a:r>
              <a:rPr lang="pl-PL" b="1" u="sng" dirty="0"/>
              <a:t>/ samobójstwo </a:t>
            </a:r>
            <a:endParaRPr lang="pl-PL" b="1" u="sng" dirty="0" smtClean="0"/>
          </a:p>
          <a:p>
            <a:r>
              <a:rPr lang="pl-PL" dirty="0" smtClean="0"/>
              <a:t>1</a:t>
            </a:r>
            <a:r>
              <a:rPr lang="pl-PL" dirty="0"/>
              <a:t>. Po uzyskaniu informacji o dokonanym na terenie szkoły samobójstwie należy natychmiast i bez rozgłosu zabezpieczyć miejsce zdarzenia oraz powiadomić Dyrektora Szkoły</a:t>
            </a:r>
            <a:r>
              <a:rPr lang="pl-PL" dirty="0" smtClean="0"/>
              <a:t>.</a:t>
            </a:r>
          </a:p>
          <a:p>
            <a:r>
              <a:rPr lang="pl-PL" dirty="0" smtClean="0"/>
              <a:t> </a:t>
            </a:r>
            <a:r>
              <a:rPr lang="pl-PL" dirty="0"/>
              <a:t>2. Dyrektor niezwłocznie informuje Policję i wzywa Pogotowie Ratunkowe. </a:t>
            </a:r>
            <a:endParaRPr lang="pl-PL" dirty="0" smtClean="0"/>
          </a:p>
          <a:p>
            <a:r>
              <a:rPr lang="pl-PL" dirty="0" smtClean="0"/>
              <a:t>3</a:t>
            </a:r>
            <a:r>
              <a:rPr lang="pl-PL" dirty="0"/>
              <a:t>. Niezwłocznie po ustaleniu tożsamości ofiary i ustaleniu tożsamości osób najbliższych, należy powiadomić rodzinę ofiary. 4. O śmierci ucznia najbliższych informują, co najmniej dwie osoby. Jedna udziela informacji, druga zaś obserwuje reakcję osoby powiadamianej. Do chwili przybycia członków rodziny lub przyjaciół nie należy osoby powiadamianej zostawiać bez opieki. 5. W przypadku śmierci ucznia na terenie szkoły Dyrektor Szkoły informuje Organ Prowadzący i Kuratorium Oświaty o zaistniałej sytuacji. </a:t>
            </a:r>
            <a:endParaRPr lang="pl-PL" dirty="0" smtClean="0"/>
          </a:p>
          <a:p>
            <a:r>
              <a:rPr lang="pl-PL" dirty="0"/>
              <a:t>6. O zdarzeniu należy poinformować uczniów, nauczycieli, rodziców i personel szkoły (uwzględniając życzenia rodziny zmarłego).</a:t>
            </a:r>
          </a:p>
          <a:p>
            <a:r>
              <a:rPr lang="pl-PL" dirty="0"/>
              <a:t> 7. Nie należy organizować w szkole apeli informujących o zdarzeniu. </a:t>
            </a:r>
          </a:p>
          <a:p>
            <a:r>
              <a:rPr lang="pl-PL" dirty="0"/>
              <a:t>8. W razie potrzeby należy stworzyć warunki uczestniczenia w ceremonii pogrzebowej (nie dotyczy to śmierci samobójczej). </a:t>
            </a:r>
          </a:p>
          <a:p>
            <a:r>
              <a:rPr lang="pl-PL" dirty="0"/>
              <a:t>9. Psycholog oraz pedagog szkolny udzielają pomocy psychologicznopedagogicznej innym uczniom szkoły- należy zidentyfikować wszystkich uczniów o złym stanie emocjonalnym i otoczyć ich większą opieką. </a:t>
            </a:r>
          </a:p>
          <a:p>
            <a:r>
              <a:rPr lang="pl-PL" dirty="0"/>
              <a:t>10. Uczniowie powinni uzyskać informację o miejscach, w których mogliby uzyskać pomoc oraz numery telefonów zaufania. </a:t>
            </a:r>
          </a:p>
          <a:p>
            <a:endParaRPr lang="pl-PL" dirty="0"/>
          </a:p>
        </p:txBody>
      </p:sp>
    </p:spTree>
    <p:extLst>
      <p:ext uri="{BB962C8B-B14F-4D97-AF65-F5344CB8AC3E}">
        <p14:creationId xmlns:p14="http://schemas.microsoft.com/office/powerpoint/2010/main" val="577108182"/>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endParaRPr lang="pl-PL" dirty="0"/>
          </a:p>
          <a:p>
            <a:pPr marL="109728" indent="0">
              <a:buNone/>
            </a:pPr>
            <a:r>
              <a:rPr lang="pl-PL" dirty="0"/>
              <a:t>1. W przypadku nieracjonalnego zachowania należy wydając krótkie, jasne </a:t>
            </a:r>
            <a:r>
              <a:rPr lang="pl-PL" dirty="0" smtClean="0"/>
              <a:t>komunikaty starać </a:t>
            </a:r>
            <a:r>
              <a:rPr lang="pl-PL" dirty="0"/>
              <a:t>się uspokoić dziecko/osobę dorosłą (np.: opuść ręce, postaw krzesło, oddaj nóż</a:t>
            </a:r>
            <a:r>
              <a:rPr lang="pl-PL" dirty="0" smtClean="0"/>
              <a:t>).</a:t>
            </a:r>
          </a:p>
          <a:p>
            <a:pPr marL="109728" indent="0">
              <a:buNone/>
            </a:pPr>
            <a:r>
              <a:rPr lang="pl-PL" dirty="0" smtClean="0"/>
              <a:t> </a:t>
            </a:r>
            <a:r>
              <a:rPr lang="pl-PL" dirty="0"/>
              <a:t>2. Komunikaty nie powinny zawierać zakazów (np. nie bij), a konkretne wskazówki, co należy zrobić. </a:t>
            </a:r>
            <a:endParaRPr lang="pl-PL" dirty="0" smtClean="0"/>
          </a:p>
          <a:p>
            <a:pPr marL="109728" indent="0">
              <a:buNone/>
            </a:pPr>
            <a:r>
              <a:rPr lang="pl-PL" dirty="0" smtClean="0"/>
              <a:t>3</a:t>
            </a:r>
            <a:r>
              <a:rPr lang="pl-PL" dirty="0"/>
              <a:t>. Jeśli nieracjonalne zachowanie osoby zagraża jej własnemu bezpieczeństwu lub bezpieczeństwu innych osób, a wskazówki werbalne są ignorowane, należy używając siły fizycznej unieruchomić dziecko/osobę dorosłą</a:t>
            </a:r>
            <a:r>
              <a:rPr lang="pl-PL" dirty="0" smtClean="0"/>
              <a:t>.</a:t>
            </a:r>
          </a:p>
          <a:p>
            <a:pPr marL="109728" indent="0">
              <a:buNone/>
            </a:pPr>
            <a:r>
              <a:rPr lang="pl-PL" dirty="0" smtClean="0"/>
              <a:t> </a:t>
            </a:r>
            <a:r>
              <a:rPr lang="pl-PL" dirty="0"/>
              <a:t>4. Unikając rozgłosu należy dziecko/osobę dorosłą przeprowadzić w spokojne miejsce i nie pozostawiać samego</a:t>
            </a:r>
            <a:r>
              <a:rPr lang="pl-PL" dirty="0" smtClean="0"/>
              <a:t>.</a:t>
            </a:r>
          </a:p>
          <a:p>
            <a:pPr marL="109728" indent="0">
              <a:buNone/>
            </a:pPr>
            <a:r>
              <a:rPr lang="pl-PL" dirty="0" smtClean="0"/>
              <a:t>5</a:t>
            </a:r>
            <a:r>
              <a:rPr lang="pl-PL" dirty="0"/>
              <a:t>. O zdarzeniu należy jak najszybciej poinformować Dyrektora Szkoły. </a:t>
            </a:r>
            <a:endParaRPr lang="pl-PL" dirty="0" smtClean="0"/>
          </a:p>
          <a:p>
            <a:pPr marL="109728" indent="0">
              <a:buNone/>
            </a:pPr>
            <a:r>
              <a:rPr lang="pl-PL" dirty="0"/>
              <a:t>6. Dyrektor Szkoły podejmuje decyzję o wezwaniu rodziców/ opiekunów prawnych dziecka/ bliskich osoby dorosłej i pogotowia. </a:t>
            </a:r>
            <a:endParaRPr lang="pl-PL" dirty="0" smtClean="0"/>
          </a:p>
          <a:p>
            <a:pPr marL="109728" indent="0">
              <a:buNone/>
            </a:pPr>
            <a:r>
              <a:rPr lang="pl-PL" dirty="0" smtClean="0"/>
              <a:t>7</a:t>
            </a:r>
            <a:r>
              <a:rPr lang="pl-PL" dirty="0"/>
              <a:t>. Do czasu przybycia rodziców/ opiekunów prawnych  dziecka/bliskich osoby dorosłej, nie należy pozostawiać go bez opieki.</a:t>
            </a:r>
          </a:p>
          <a:p>
            <a:pPr marL="109728" indent="0">
              <a:buNone/>
            </a:pPr>
            <a:r>
              <a:rPr lang="pl-PL" dirty="0"/>
              <a:t> 8. Dla ucznia można zorganizować zespół interwencyjny</a:t>
            </a:r>
          </a:p>
          <a:p>
            <a:endParaRPr lang="pl-PL" dirty="0"/>
          </a:p>
        </p:txBody>
      </p:sp>
      <p:sp>
        <p:nvSpPr>
          <p:cNvPr id="3" name="Tytuł 2"/>
          <p:cNvSpPr>
            <a:spLocks noGrp="1"/>
          </p:cNvSpPr>
          <p:nvPr>
            <p:ph type="title"/>
          </p:nvPr>
        </p:nvSpPr>
        <p:spPr/>
        <p:txBody>
          <a:bodyPr>
            <a:normAutofit fontScale="90000"/>
          </a:bodyPr>
          <a:lstStyle/>
          <a:p>
            <a:r>
              <a:rPr lang="pl-PL" sz="2700" dirty="0" smtClean="0">
                <a:solidFill>
                  <a:srgbClr val="00B0F0"/>
                </a:solidFill>
              </a:rPr>
              <a:t/>
            </a:r>
            <a:br>
              <a:rPr lang="pl-PL" sz="2700" dirty="0" smtClean="0">
                <a:solidFill>
                  <a:srgbClr val="00B0F0"/>
                </a:solidFill>
              </a:rPr>
            </a:br>
            <a:r>
              <a:rPr lang="pl-PL" sz="2700" dirty="0" smtClean="0">
                <a:solidFill>
                  <a:srgbClr val="00B0F0"/>
                </a:solidFill>
              </a:rPr>
              <a:t>PROCEDURA NA WYPADEK WYSTĄPIENIA NIERACJONALNEGO ZACHOWANIA DZIECKA/ OSOBY DOROSŁEJ </a:t>
            </a:r>
            <a:r>
              <a:rPr lang="pl-PL" dirty="0" smtClean="0"/>
              <a:t/>
            </a:r>
            <a:br>
              <a:rPr lang="pl-PL" dirty="0" smtClean="0"/>
            </a:br>
            <a:endParaRPr lang="pl-PL" dirty="0"/>
          </a:p>
        </p:txBody>
      </p:sp>
    </p:spTree>
    <p:extLst>
      <p:ext uri="{BB962C8B-B14F-4D97-AF65-F5344CB8AC3E}">
        <p14:creationId xmlns:p14="http://schemas.microsoft.com/office/powerpoint/2010/main" val="3919945786"/>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pPr marL="109728" indent="0">
              <a:buNone/>
            </a:pPr>
            <a:r>
              <a:rPr lang="pl-PL" dirty="0" smtClean="0"/>
              <a:t> </a:t>
            </a:r>
            <a:endParaRPr lang="pl-PL" dirty="0"/>
          </a:p>
          <a:p>
            <a:pPr marL="624078" indent="-514350">
              <a:buAutoNum type="arabicPeriod"/>
            </a:pPr>
            <a:r>
              <a:rPr lang="pl-PL" dirty="0" smtClean="0"/>
              <a:t>Osoba </a:t>
            </a:r>
            <a:r>
              <a:rPr lang="pl-PL" dirty="0"/>
              <a:t>, która zauważyła lub otrzymała informację dotyczącą seksualnego zachowania  ucznia/ uczniów zobowiązana jest niezwłocznie przekazać ją wychowawcy lub  pedagogowi/ psychologowi szkolnemu. </a:t>
            </a:r>
            <a:endParaRPr lang="pl-PL" dirty="0" smtClean="0"/>
          </a:p>
          <a:p>
            <a:pPr marL="109728" indent="0">
              <a:buNone/>
            </a:pPr>
            <a:r>
              <a:rPr lang="pl-PL" dirty="0" smtClean="0"/>
              <a:t>Przez </a:t>
            </a:r>
            <a:r>
              <a:rPr lang="pl-PL" dirty="0"/>
              <a:t>zachowania seksualne rozumieć należy: </a:t>
            </a:r>
            <a:endParaRPr lang="pl-PL" dirty="0" smtClean="0"/>
          </a:p>
          <a:p>
            <a:pPr>
              <a:buFontTx/>
              <a:buChar char="-"/>
            </a:pPr>
            <a:r>
              <a:rPr lang="pl-PL" dirty="0" smtClean="0"/>
              <a:t>naruszanie </a:t>
            </a:r>
            <a:r>
              <a:rPr lang="pl-PL" dirty="0"/>
              <a:t>prywatności innych uczniów, bądź nauczycieli (np. podglądanie w szatni czy toalecie); </a:t>
            </a:r>
            <a:endParaRPr lang="pl-PL" dirty="0" smtClean="0"/>
          </a:p>
          <a:p>
            <a:pPr marL="109728" indent="0">
              <a:buNone/>
            </a:pPr>
            <a:r>
              <a:rPr lang="pl-PL" dirty="0" smtClean="0"/>
              <a:t>- </a:t>
            </a:r>
            <a:r>
              <a:rPr lang="pl-PL" dirty="0"/>
              <a:t>posiadanie i/ lub rozpowszechnianie materiałów zawierających treści pornograficzne</a:t>
            </a:r>
            <a:r>
              <a:rPr lang="pl-PL" dirty="0" smtClean="0"/>
              <a:t>;</a:t>
            </a:r>
          </a:p>
          <a:p>
            <a:pPr marL="109728" indent="0">
              <a:buNone/>
            </a:pPr>
            <a:r>
              <a:rPr lang="pl-PL" dirty="0" smtClean="0"/>
              <a:t> </a:t>
            </a:r>
            <a:r>
              <a:rPr lang="pl-PL" dirty="0"/>
              <a:t>- posiadanie przedmiotów o charakterze erotycznym; </a:t>
            </a:r>
            <a:endParaRPr lang="pl-PL" dirty="0" smtClean="0"/>
          </a:p>
          <a:p>
            <a:pPr marL="109728" indent="0">
              <a:buNone/>
            </a:pPr>
            <a:r>
              <a:rPr lang="pl-PL" dirty="0" smtClean="0"/>
              <a:t> </a:t>
            </a:r>
            <a:r>
              <a:rPr lang="pl-PL" dirty="0"/>
              <a:t>- noszenie wyzywającego stroju (m.in. odsłaniającego brzuch, plecy, z głębokim dekoltem, zbyt krótkich spódnic lub szortów</a:t>
            </a:r>
            <a:r>
              <a:rPr lang="pl-PL" dirty="0" smtClean="0"/>
              <a:t>);</a:t>
            </a:r>
          </a:p>
          <a:p>
            <a:pPr marL="109728" indent="0">
              <a:buNone/>
            </a:pPr>
            <a:r>
              <a:rPr lang="pl-PL" dirty="0" smtClean="0"/>
              <a:t> </a:t>
            </a:r>
            <a:r>
              <a:rPr lang="pl-PL" dirty="0"/>
              <a:t>- podejmowania aktywności seksualnej polegającej na: * próbach odbycia i / lub odbyciu stosunku seksualnego * udziale w imprezach o charakterze erotycznym oraz pozowaniu do filmów i zdjęć pornograficznych, *publicznym podejmowaniu zachowań o zabarwieniu seksualnym (np. namiętnych pocałunków, obejmowania się i dotykania) </a:t>
            </a:r>
          </a:p>
        </p:txBody>
      </p:sp>
      <p:sp>
        <p:nvSpPr>
          <p:cNvPr id="3" name="Tytuł 2"/>
          <p:cNvSpPr>
            <a:spLocks noGrp="1"/>
          </p:cNvSpPr>
          <p:nvPr>
            <p:ph type="title"/>
          </p:nvPr>
        </p:nvSpPr>
        <p:spPr/>
        <p:txBody>
          <a:bodyPr>
            <a:normAutofit fontScale="90000"/>
          </a:bodyPr>
          <a:lstStyle/>
          <a:p>
            <a:r>
              <a:rPr lang="pl-PL" sz="2700" dirty="0" smtClean="0"/>
              <a:t/>
            </a:r>
            <a:br>
              <a:rPr lang="pl-PL" sz="2700" dirty="0" smtClean="0"/>
            </a:br>
            <a:r>
              <a:rPr lang="pl-PL" sz="2200" dirty="0" smtClean="0">
                <a:solidFill>
                  <a:srgbClr val="00B0F0"/>
                </a:solidFill>
              </a:rPr>
              <a:t>PROCEDURA </a:t>
            </a:r>
            <a:r>
              <a:rPr lang="pl-PL" sz="2200" dirty="0">
                <a:solidFill>
                  <a:srgbClr val="00B0F0"/>
                </a:solidFill>
              </a:rPr>
              <a:t>NA WYPADEK WYSTĄPIENIA ZACHOWAŃ SEKSUALNYCH NA TERENIE SZKOŁY I PODCZAS WYJAZDÓW </a:t>
            </a:r>
            <a:endParaRPr lang="pl-PL" sz="2200" dirty="0"/>
          </a:p>
        </p:txBody>
      </p:sp>
    </p:spTree>
    <p:extLst>
      <p:ext uri="{BB962C8B-B14F-4D97-AF65-F5344CB8AC3E}">
        <p14:creationId xmlns:p14="http://schemas.microsoft.com/office/powerpoint/2010/main" val="2017592459"/>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pPr marL="109728" indent="0">
              <a:buNone/>
            </a:pPr>
            <a:r>
              <a:rPr lang="pl-PL" dirty="0"/>
              <a:t>2. Pedagog/psycholog szkolny przeprowadza rozmowę z uczniem/ uczniami                 w obecności wychowawcy i świadka zdarzenia. </a:t>
            </a:r>
            <a:endParaRPr lang="pl-PL" dirty="0" smtClean="0"/>
          </a:p>
          <a:p>
            <a:pPr marL="109728" indent="0">
              <a:buNone/>
            </a:pPr>
            <a:r>
              <a:rPr lang="pl-PL" dirty="0" smtClean="0"/>
              <a:t>3</a:t>
            </a:r>
            <a:r>
              <a:rPr lang="pl-PL" dirty="0"/>
              <a:t>. Pedagog / psycholog szkolny wzywa rodziców/ opiekunów prawnych  ucznia i w obecności ucznia informuje o zaistniałej sytuacji. </a:t>
            </a:r>
            <a:endParaRPr lang="pl-PL" dirty="0" smtClean="0"/>
          </a:p>
          <a:p>
            <a:pPr marL="109728" indent="0">
              <a:buNone/>
            </a:pPr>
            <a:r>
              <a:rPr lang="pl-PL" dirty="0" smtClean="0"/>
              <a:t>4</a:t>
            </a:r>
            <a:r>
              <a:rPr lang="pl-PL" dirty="0"/>
              <a:t>. Wychowawca i pedagog/ psycholog szkolny  sporządzają notatkę ze spotkania. </a:t>
            </a:r>
            <a:endParaRPr lang="pl-PL" dirty="0" smtClean="0"/>
          </a:p>
          <a:p>
            <a:pPr marL="109728" indent="0">
              <a:buNone/>
            </a:pPr>
            <a:r>
              <a:rPr lang="pl-PL" dirty="0" smtClean="0"/>
              <a:t>5</a:t>
            </a:r>
            <a:r>
              <a:rPr lang="pl-PL" dirty="0"/>
              <a:t>. Pedagog informuje Dyrektora Szkoły o zaistniałej sytuacji</a:t>
            </a:r>
            <a:r>
              <a:rPr lang="pl-PL" dirty="0" smtClean="0"/>
              <a:t>.</a:t>
            </a:r>
          </a:p>
          <a:p>
            <a:pPr marL="109728" indent="0">
              <a:buNone/>
            </a:pPr>
            <a:r>
              <a:rPr lang="pl-PL" dirty="0" smtClean="0"/>
              <a:t> </a:t>
            </a:r>
            <a:r>
              <a:rPr lang="pl-PL" dirty="0"/>
              <a:t>6. Uczeń otrzymuje karę za niestosowne zachowanie zgodnie z zapisami Statutu Szkoły. </a:t>
            </a:r>
            <a:endParaRPr lang="pl-PL" dirty="0" smtClean="0"/>
          </a:p>
          <a:p>
            <a:pPr marL="109728" indent="0">
              <a:buNone/>
            </a:pPr>
            <a:r>
              <a:rPr lang="pl-PL" dirty="0" smtClean="0"/>
              <a:t>7</a:t>
            </a:r>
            <a:r>
              <a:rPr lang="pl-PL" dirty="0"/>
              <a:t>. W wypadku powtarzających się zachowań seksualnych rodzicom proponuje się terapię psychologiczną dla ucznia. </a:t>
            </a:r>
            <a:endParaRPr lang="pl-PL" dirty="0" smtClean="0"/>
          </a:p>
          <a:p>
            <a:pPr marL="109728" indent="0">
              <a:buNone/>
            </a:pPr>
            <a:r>
              <a:rPr lang="pl-PL" dirty="0" smtClean="0"/>
              <a:t>8</a:t>
            </a:r>
            <a:r>
              <a:rPr lang="pl-PL" dirty="0"/>
              <a:t>. W wypadku zaistnienia zachowań seksualnych ucznia/ uczniów podczas wyjazdów, nauczyciel sprawujący opiekę zobowiązany jest niezwłocznie poinformować o tym fakcie rodziców/ opiekunów prawnych ucznia i Dyrektora Szkoły. W stosunku do ucznia/ uczniów stosuje się przepisy Regulaminu Wycieczek</a:t>
            </a:r>
          </a:p>
        </p:txBody>
      </p:sp>
    </p:spTree>
    <p:extLst>
      <p:ext uri="{BB962C8B-B14F-4D97-AF65-F5344CB8AC3E}">
        <p14:creationId xmlns:p14="http://schemas.microsoft.com/office/powerpoint/2010/main" val="3103378894"/>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marL="109728" indent="0">
              <a:buNone/>
            </a:pPr>
            <a:r>
              <a:rPr lang="pl-PL" dirty="0" smtClean="0"/>
              <a:t> </a:t>
            </a:r>
            <a:endParaRPr lang="pl-PL" dirty="0"/>
          </a:p>
          <a:p>
            <a:pPr marL="109728" indent="0">
              <a:buNone/>
            </a:pPr>
            <a:r>
              <a:rPr lang="pl-PL" dirty="0"/>
              <a:t>1. Każdy pracownik szkoły musi natychmiast skontaktować się z osobą wyznaczoną do zajmowania się </a:t>
            </a:r>
            <a:r>
              <a:rPr lang="pl-PL" dirty="0" smtClean="0"/>
              <a:t>   zachowaniami autodestrukcyjnymi psychologiem/pedagogiem </a:t>
            </a:r>
            <a:r>
              <a:rPr lang="pl-PL" dirty="0"/>
              <a:t>szkolnym, jeżeli u któregokolwiek uczniów zauważy jakieś zachowanie spośród opisanych poniżej: </a:t>
            </a:r>
          </a:p>
          <a:p>
            <a:pPr marL="109728" indent="0">
              <a:buNone/>
            </a:pPr>
            <a:r>
              <a:rPr lang="pl-PL" dirty="0"/>
              <a:t> </a:t>
            </a:r>
            <a:r>
              <a:rPr lang="pl-PL" dirty="0" smtClean="0"/>
              <a:t>a</a:t>
            </a:r>
            <a:r>
              <a:rPr lang="pl-PL" dirty="0"/>
              <a:t>) wszelkie rozmowy na temat samobójstwa, groźby popełnienia samobójstwa, „żarty” na ten temat, notatki, wiersze lub inne utwory, prace plastyczne, </a:t>
            </a:r>
            <a:r>
              <a:rPr lang="pl-PL" dirty="0" err="1"/>
              <a:t>sms-y</a:t>
            </a:r>
            <a:r>
              <a:rPr lang="pl-PL" dirty="0"/>
              <a:t>, treści publikowane w Internecie czy inne formy komunikowania się dotyczące samobójstwa</a:t>
            </a:r>
            <a:r>
              <a:rPr lang="pl-PL" dirty="0" smtClean="0"/>
              <a:t>;</a:t>
            </a:r>
          </a:p>
          <a:p>
            <a:pPr marL="109728" indent="0">
              <a:buNone/>
            </a:pPr>
            <a:r>
              <a:rPr lang="pl-PL" dirty="0" smtClean="0"/>
              <a:t> </a:t>
            </a:r>
            <a:r>
              <a:rPr lang="pl-PL" dirty="0"/>
              <a:t>b) wszelkie przypadki samouszkodzeń, takie jak nacięcia na nadgarstkach, ramionach czy innych częściach ciała, zadrapania, ślady po oparzeniach, uderzeniach, rozdrapane rany, prymitywne, samodzielnie wykonane tatuaże, szpecące miejsca po wyrwanych włosach, podejrzana częstotliwość ulegania wypadkom; </a:t>
            </a:r>
            <a:endParaRPr lang="pl-PL" dirty="0" smtClean="0"/>
          </a:p>
          <a:p>
            <a:pPr marL="109728" indent="0">
              <a:buNone/>
            </a:pPr>
            <a:r>
              <a:rPr lang="pl-PL" dirty="0"/>
              <a:t>Uwaga: tego rodzaju samouszkodzenie zwykle nie są uwarunkowane zamiarami samobójczymi i zazwyczaj nie prowadzą do śmierci. Wskazują jednak na duży dyskomfort psychiczny oraz wymagają jak najszybszej profesjonalnej oceny i leczenia. </a:t>
            </a:r>
          </a:p>
          <a:p>
            <a:pPr marL="109728" indent="0">
              <a:buNone/>
            </a:pPr>
            <a:endParaRPr lang="pl-PL" dirty="0"/>
          </a:p>
          <a:p>
            <a:pPr marL="109728" indent="0">
              <a:buNone/>
            </a:pPr>
            <a:r>
              <a:rPr lang="pl-PL" dirty="0"/>
              <a:t> </a:t>
            </a:r>
          </a:p>
        </p:txBody>
      </p:sp>
      <p:sp>
        <p:nvSpPr>
          <p:cNvPr id="3" name="Tytuł 2"/>
          <p:cNvSpPr>
            <a:spLocks noGrp="1"/>
          </p:cNvSpPr>
          <p:nvPr>
            <p:ph type="title"/>
          </p:nvPr>
        </p:nvSpPr>
        <p:spPr/>
        <p:txBody>
          <a:bodyPr>
            <a:normAutofit fontScale="90000"/>
          </a:bodyPr>
          <a:lstStyle/>
          <a:p>
            <a:r>
              <a:rPr lang="pl-PL" sz="3100" dirty="0" smtClean="0"/>
              <a:t/>
            </a:r>
            <a:br>
              <a:rPr lang="pl-PL" sz="3100" dirty="0" smtClean="0"/>
            </a:br>
            <a:r>
              <a:rPr lang="pl-PL" sz="3100" dirty="0" smtClean="0">
                <a:solidFill>
                  <a:srgbClr val="00B0F0"/>
                </a:solidFill>
              </a:rPr>
              <a:t>PROCEDURA </a:t>
            </a:r>
            <a:r>
              <a:rPr lang="pl-PL" sz="3100" dirty="0">
                <a:solidFill>
                  <a:srgbClr val="00B0F0"/>
                </a:solidFill>
              </a:rPr>
              <a:t>NA WYPADEK WYSTĄPIENIA                              ZACHOWAŃ AUTOAGRESYWNYCH </a:t>
            </a:r>
            <a:r>
              <a:rPr lang="pl-PL" dirty="0"/>
              <a:t/>
            </a:r>
            <a:br>
              <a:rPr lang="pl-PL" dirty="0"/>
            </a:br>
            <a:endParaRPr lang="pl-PL" dirty="0"/>
          </a:p>
        </p:txBody>
      </p:sp>
    </p:spTree>
    <p:extLst>
      <p:ext uri="{BB962C8B-B14F-4D97-AF65-F5344CB8AC3E}">
        <p14:creationId xmlns:p14="http://schemas.microsoft.com/office/powerpoint/2010/main" val="2945598198"/>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marL="109728" indent="0">
              <a:buNone/>
            </a:pPr>
            <a:r>
              <a:rPr lang="pl-PL" dirty="0" smtClean="0"/>
              <a:t> </a:t>
            </a:r>
            <a:endParaRPr lang="pl-PL" dirty="0"/>
          </a:p>
          <a:p>
            <a:pPr marL="109728" indent="0">
              <a:buNone/>
            </a:pPr>
            <a:r>
              <a:rPr lang="pl-PL" dirty="0"/>
              <a:t>c</a:t>
            </a:r>
            <a:r>
              <a:rPr lang="pl-PL" u="sng" dirty="0"/>
              <a:t>) zachowania wskazujące na zaburzenia odżywiania się</a:t>
            </a:r>
            <a:r>
              <a:rPr lang="pl-PL" dirty="0"/>
              <a:t>, np. wywoływanie wymiotów, głodzenie się, znaczna i postępująca zmiana masy ciała (chudnięcie lub tycie), stosowanie pigułek na odchudzanie lub środków przeczyszczających</a:t>
            </a:r>
            <a:r>
              <a:rPr lang="pl-PL" dirty="0" smtClean="0"/>
              <a:t>;</a:t>
            </a:r>
          </a:p>
          <a:p>
            <a:pPr marL="109728" indent="0">
              <a:buNone/>
            </a:pPr>
            <a:r>
              <a:rPr lang="pl-PL" dirty="0" smtClean="0"/>
              <a:t> </a:t>
            </a:r>
            <a:r>
              <a:rPr lang="pl-PL" dirty="0"/>
              <a:t>d) </a:t>
            </a:r>
            <a:r>
              <a:rPr lang="pl-PL" u="sng" dirty="0"/>
              <a:t>ujawnianie informacji dotyczących zachowań, niebezpiecznych</a:t>
            </a:r>
            <a:r>
              <a:rPr lang="pl-PL" dirty="0"/>
              <a:t>, takich jak: • zachowania związane z ryzykiem fizycznym (np. przechodzenie przez jezdnię pomiędzy pędzącymi samochodami, spacerowanie po mostach kolejowych, siadanie okrakiem na dachu); • zachowania związane z ryzykiem sytuacyjnym (np. wsiadanie do samochodu z obcymi ludźmi, samotne spacery po niebezpiecznej okolicy późną nocą); • zachowania związane z ryzykiem seksualnym (kontakty seksualne z wieloma partnerami, uprawianie seksu bez zabezpieczeń z nieznanymi osobami); </a:t>
            </a:r>
            <a:endParaRPr lang="pl-PL" dirty="0" smtClean="0"/>
          </a:p>
          <a:p>
            <a:pPr marL="109728" indent="0">
              <a:buNone/>
            </a:pPr>
            <a:r>
              <a:rPr lang="pl-PL" dirty="0" smtClean="0"/>
              <a:t>e</a:t>
            </a:r>
            <a:r>
              <a:rPr lang="pl-PL" dirty="0"/>
              <a:t>) </a:t>
            </a:r>
            <a:r>
              <a:rPr lang="pl-PL" u="sng" dirty="0"/>
              <a:t>używanie substancji psychoaktywnych wykraczające poza „normalne</a:t>
            </a:r>
            <a:r>
              <a:rPr lang="pl-PL" dirty="0"/>
              <a:t>” dla nastolatków eksperymentowanie, oznaki nadużywania lub uzależnienia (np. zażywanie narkotyków przed pójściem do szkoły, picie alkoholu lub palenie marihuany wiele razy w tygodniu); </a:t>
            </a:r>
            <a:endParaRPr lang="pl-PL" dirty="0" smtClean="0"/>
          </a:p>
          <a:p>
            <a:pPr marL="109728" indent="0">
              <a:buNone/>
            </a:pPr>
            <a:r>
              <a:rPr lang="pl-PL" dirty="0" smtClean="0"/>
              <a:t>f</a:t>
            </a:r>
            <a:r>
              <a:rPr lang="pl-PL" dirty="0"/>
              <a:t>) </a:t>
            </a:r>
            <a:r>
              <a:rPr lang="pl-PL" u="sng" dirty="0"/>
              <a:t>przerywanie przyjmowania zapisanych leków bez zgody lekarza</a:t>
            </a:r>
            <a:r>
              <a:rPr lang="pl-PL" dirty="0"/>
              <a:t>, </a:t>
            </a:r>
            <a:r>
              <a:rPr lang="pl-PL" dirty="0" smtClean="0"/>
              <a:t>który </a:t>
            </a:r>
            <a:r>
              <a:rPr lang="pl-PL" dirty="0"/>
              <a:t>je zalecił; </a:t>
            </a:r>
            <a:endParaRPr lang="pl-PL" dirty="0" smtClean="0"/>
          </a:p>
          <a:p>
            <a:pPr marL="109728" indent="0">
              <a:buNone/>
            </a:pPr>
            <a:r>
              <a:rPr lang="pl-PL" dirty="0" smtClean="0"/>
              <a:t>g</a:t>
            </a:r>
            <a:r>
              <a:rPr lang="pl-PL" u="sng" dirty="0"/>
              <a:t>) inne zachowania świadczące o poważnym dyskomforcie emocjonalnym </a:t>
            </a:r>
            <a:r>
              <a:rPr lang="pl-PL" dirty="0"/>
              <a:t>lub braku kontroli nad emocjami, np. niepowstrzymany płacz, wybuchy złości, częste kłótnie, skrajne reakcje na banalne zdarzenia, silne odizolowanie  </a:t>
            </a:r>
            <a:r>
              <a:rPr lang="pl-PL" dirty="0" smtClean="0"/>
              <a:t> </a:t>
            </a:r>
            <a:r>
              <a:rPr lang="pl-PL" dirty="0"/>
              <a:t>lub brak dbałości o higienę;</a:t>
            </a:r>
          </a:p>
          <a:p>
            <a:endParaRPr lang="pl-PL" dirty="0"/>
          </a:p>
        </p:txBody>
      </p:sp>
    </p:spTree>
    <p:extLst>
      <p:ext uri="{BB962C8B-B14F-4D97-AF65-F5344CB8AC3E}">
        <p14:creationId xmlns:p14="http://schemas.microsoft.com/office/powerpoint/2010/main" val="429269777"/>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marL="109728" indent="0">
              <a:buNone/>
            </a:pPr>
            <a:r>
              <a:rPr lang="pl-PL" dirty="0"/>
              <a:t>2. Kiedy psycholog/pedagog szkolny otrzymuje informacje na temat któregoś z wymienionych powyżej zachowań, dyskretnie przeprowadza rozmowę z uczniem i  przestrzegając tajemnicy zawodowej dokładnie bada sprawę</a:t>
            </a:r>
            <a:r>
              <a:rPr lang="pl-PL" dirty="0" smtClean="0"/>
              <a:t>.</a:t>
            </a:r>
          </a:p>
          <a:p>
            <a:pPr marL="109728" indent="0">
              <a:buNone/>
            </a:pPr>
            <a:r>
              <a:rPr lang="pl-PL" dirty="0" smtClean="0"/>
              <a:t> </a:t>
            </a:r>
            <a:r>
              <a:rPr lang="pl-PL" dirty="0"/>
              <a:t>3. Na prośbę osoby udzielającej informacji o uczniu, pracownik zajmujący się  zachowaniami autodestrukcyjnymi- psycholog/pedagog szkolny, może nie ujawniać swojego źródła informacji. </a:t>
            </a:r>
            <a:endParaRPr lang="pl-PL" dirty="0" smtClean="0"/>
          </a:p>
          <a:p>
            <a:pPr marL="109728" indent="0">
              <a:buNone/>
            </a:pPr>
            <a:r>
              <a:rPr lang="pl-PL" dirty="0" smtClean="0"/>
              <a:t>4</a:t>
            </a:r>
            <a:r>
              <a:rPr lang="pl-PL" dirty="0"/>
              <a:t>. Po otrzymaniu informacji na temat ucznia psycholog/pedagog szkolny przeprowadza rozmowy z nim, innymi uczniami innymi pracownikami szkoły, które mogę mieć trojakie konsekwencje</a:t>
            </a:r>
            <a:r>
              <a:rPr lang="pl-PL" dirty="0" smtClean="0"/>
              <a:t>:</a:t>
            </a:r>
          </a:p>
          <a:p>
            <a:pPr marL="109728" indent="0">
              <a:buNone/>
            </a:pPr>
            <a:r>
              <a:rPr lang="pl-PL" dirty="0" smtClean="0"/>
              <a:t> </a:t>
            </a:r>
            <a:r>
              <a:rPr lang="pl-PL" dirty="0"/>
              <a:t>a) jeżeli jest to drobna sprawa i/lub już się wyjaśniła, po rozmowie z uczniem nie będą podejmowane żadne działania; ucznia zachęci się, aby w przyszłości, kiedy będzie odczuwał dyskomfort emocjonalny skontaktował się z psychologie/pedagogiem szkolnym; </a:t>
            </a:r>
          </a:p>
          <a:p>
            <a:r>
              <a:rPr lang="pl-PL" dirty="0"/>
              <a:t>Uwaga: osoba, która udzieliła wyznaczonemu pracownikowi informacji o uczniu otrzymuje informację zwrotną na temat następstw rozmowy z uczniem w czasie pozwalającym na zachowanie poufności danych. </a:t>
            </a:r>
          </a:p>
          <a:p>
            <a:pPr marL="109728" indent="0">
              <a:buNone/>
            </a:pPr>
            <a:r>
              <a:rPr lang="pl-PL" dirty="0"/>
              <a:t>Taki obieg informacji jest istotny, ponieważ osoba zgłaszająca niepokojące zachowania ucznia  powinna wiedzieć, że podjęto w tej sprawie interwencję. </a:t>
            </a:r>
          </a:p>
          <a:p>
            <a:pPr marL="109728" indent="0">
              <a:buNone/>
            </a:pPr>
            <a:r>
              <a:rPr lang="pl-PL" dirty="0" smtClean="0"/>
              <a:t> </a:t>
            </a:r>
            <a:endParaRPr lang="pl-PL" dirty="0"/>
          </a:p>
        </p:txBody>
      </p:sp>
    </p:spTree>
    <p:extLst>
      <p:ext uri="{BB962C8B-B14F-4D97-AF65-F5344CB8AC3E}">
        <p14:creationId xmlns:p14="http://schemas.microsoft.com/office/powerpoint/2010/main" val="2337166093"/>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r>
              <a:rPr lang="pl-PL" dirty="0"/>
              <a:t>c) jeżeli u ucznia występuje jedno zachowanie autodestrukcyjne spośród powyższej listy lub kilka z nich, rodzica/ opiekuna prawnego prosi się o udzielenie uczniowi pomocy i podjęcie któregoś z możliwych działań, takich jak: </a:t>
            </a:r>
            <a:endParaRPr lang="pl-PL" dirty="0" smtClean="0"/>
          </a:p>
          <a:p>
            <a:pPr marL="109728" indent="0">
              <a:buNone/>
            </a:pPr>
            <a:r>
              <a:rPr lang="pl-PL" dirty="0" smtClean="0"/>
              <a:t>• </a:t>
            </a:r>
            <a:r>
              <a:rPr lang="pl-PL" dirty="0"/>
              <a:t>rozpoczęcie leczenia ambulatoryjnego dla dziecka i/lub rodziny; • w przypadku poważnych zaburzeń emocjonalnych lub poznawczych (tj. depresja, zaburzenia obsesyjno-kompulsywne lub inne zaburzenia lękowe albo zaburzenia myślenia) rozpoczęcie przyjmowania przez dziecko przyjmowania leków psychotropowych (konieczna konsultacja psychiatry dziecięcego); </a:t>
            </a:r>
            <a:endParaRPr lang="pl-PL" dirty="0" smtClean="0"/>
          </a:p>
          <a:p>
            <a:pPr marL="109728" indent="0">
              <a:buNone/>
            </a:pPr>
            <a:r>
              <a:rPr lang="pl-PL" dirty="0" smtClean="0"/>
              <a:t>• </a:t>
            </a:r>
            <a:r>
              <a:rPr lang="pl-PL" dirty="0"/>
              <a:t>wyrażenie zgody na to, aby dziecko otrzymywało dodatkową pomoc  psychologiczną w szkole; </a:t>
            </a:r>
            <a:endParaRPr lang="pl-PL" dirty="0" smtClean="0"/>
          </a:p>
          <a:p>
            <a:pPr marL="109728" indent="0">
              <a:buNone/>
            </a:pPr>
            <a:r>
              <a:rPr lang="pl-PL" dirty="0" smtClean="0"/>
              <a:t>• </a:t>
            </a:r>
            <a:r>
              <a:rPr lang="pl-PL" dirty="0"/>
              <a:t>informowanie na bieżąco o zmianach, aby psycholog/pedagog szkolny wyznaczeni do zajmowania się w szkole </a:t>
            </a:r>
            <a:r>
              <a:rPr lang="pl-PL" dirty="0" err="1"/>
              <a:t>zachowaniami</a:t>
            </a:r>
            <a:r>
              <a:rPr lang="pl-PL" dirty="0"/>
              <a:t> autodestrukcyjnymi mogli kontaktować się z osobami z, zewnątrz, które udzielą uczniowi specjalistycznej pomocy. </a:t>
            </a:r>
          </a:p>
        </p:txBody>
      </p:sp>
    </p:spTree>
    <p:extLst>
      <p:ext uri="{BB962C8B-B14F-4D97-AF65-F5344CB8AC3E}">
        <p14:creationId xmlns:p14="http://schemas.microsoft.com/office/powerpoint/2010/main" val="1773195005"/>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47500" lnSpcReduction="20000"/>
          </a:bodyPr>
          <a:lstStyle/>
          <a:p>
            <a:pPr marL="109728" indent="0">
              <a:buNone/>
            </a:pPr>
            <a:r>
              <a:rPr lang="pl-PL" dirty="0"/>
              <a:t>d) jeśli psycholog/pedagog szkolny kieruje ucznia dalej do specjalisty, po tygodniu ponownie kontaktuje się z rodzicem lub opiekunem ucznia, aby się upewnić, że zostały podjęte kroki związane z tym skierowaniem</a:t>
            </a:r>
            <a:r>
              <a:rPr lang="pl-PL" dirty="0" smtClean="0"/>
              <a:t>.</a:t>
            </a:r>
          </a:p>
          <a:p>
            <a:r>
              <a:rPr lang="pl-PL" dirty="0" smtClean="0"/>
              <a:t> </a:t>
            </a:r>
            <a:r>
              <a:rPr lang="pl-PL" dirty="0"/>
              <a:t>Gdyby tak się nie stało, psycholog/pedagog szkolny musi podkreślić, jak ważne jest jego zalecenie i podjęcie dalszych działań. </a:t>
            </a:r>
            <a:endParaRPr lang="pl-PL" dirty="0" smtClean="0"/>
          </a:p>
          <a:p>
            <a:r>
              <a:rPr lang="pl-PL" dirty="0" smtClean="0"/>
              <a:t>Kilkakrotne </a:t>
            </a:r>
            <a:r>
              <a:rPr lang="pl-PL" dirty="0"/>
              <a:t>zignorowanie szkolnego zalecenia, aby rodzic lub opiekun prawny zajął się zdrowiem psychicznym dziecka, może być podstawą wszczęcia postępowania sądowego w sprawie o zaniedbanie lub wykorzystywanie, zgodne z przepisami prawa dotyczącymi ochrony dziecka. </a:t>
            </a:r>
            <a:endParaRPr lang="pl-PL" dirty="0" smtClean="0"/>
          </a:p>
          <a:p>
            <a:pPr marL="109728" indent="0">
              <a:buNone/>
            </a:pPr>
            <a:r>
              <a:rPr lang="pl-PL" dirty="0"/>
              <a:t>e) jeżeli zdarzenie zostanie uznane za przypadek nagły lub kryzys związany z bezpośrednim zagrożeniem dla ucznia</a:t>
            </a:r>
            <a:r>
              <a:rPr lang="pl-PL" dirty="0" smtClean="0"/>
              <a:t>, pielęgniarka szkolna/  </a:t>
            </a:r>
            <a:r>
              <a:rPr lang="pl-PL" dirty="0"/>
              <a:t>psycholog lub pedagog </a:t>
            </a:r>
            <a:r>
              <a:rPr lang="pl-PL" dirty="0" smtClean="0"/>
              <a:t>szkolny kontaktuje </a:t>
            </a:r>
            <a:r>
              <a:rPr lang="pl-PL" dirty="0"/>
              <a:t>się z najbliższą placówką zdrowia psychicznego pełniącą </a:t>
            </a:r>
            <a:r>
              <a:rPr lang="pl-PL" dirty="0" smtClean="0"/>
              <a:t>ostry </a:t>
            </a:r>
            <a:r>
              <a:rPr lang="pl-PL" dirty="0"/>
              <a:t>dyżur z prośbą o natychmiastową konsultację i/lub prosi o interwencję policji.  </a:t>
            </a:r>
          </a:p>
          <a:p>
            <a:pPr marL="109728" indent="0">
              <a:buNone/>
            </a:pPr>
            <a:r>
              <a:rPr lang="pl-PL" dirty="0"/>
              <a:t> </a:t>
            </a:r>
          </a:p>
          <a:p>
            <a:r>
              <a:rPr lang="pl-PL" dirty="0"/>
              <a:t>Przykładowe zdarzenie wymagające takich kroków to wypowiedź ucznia, że planuje tego dnia przedawkować leki, zastrzelić się, powiesić lub wykonać skok z dużej wysokości, wskoczyć pod jadące auto/ pociąg/ tramwaj. W takich okolicznościach rodzic/ opiekun prawny jest informowany jak najszybciej o zażegnaniu kryzysu, kiedy sytuacja jest stabilna. </a:t>
            </a:r>
          </a:p>
          <a:p>
            <a:pPr marL="109728" indent="0">
              <a:buNone/>
            </a:pPr>
            <a:r>
              <a:rPr lang="pl-PL" dirty="0"/>
              <a:t> </a:t>
            </a:r>
          </a:p>
          <a:p>
            <a:endParaRPr lang="pl-PL" dirty="0" smtClean="0"/>
          </a:p>
          <a:p>
            <a:endParaRPr lang="pl-PL" dirty="0"/>
          </a:p>
          <a:p>
            <a:pPr marL="109728" indent="0">
              <a:buNone/>
            </a:pPr>
            <a:r>
              <a:rPr lang="pl-PL" dirty="0"/>
              <a:t> </a:t>
            </a:r>
          </a:p>
        </p:txBody>
      </p:sp>
    </p:spTree>
    <p:extLst>
      <p:ext uri="{BB962C8B-B14F-4D97-AF65-F5344CB8AC3E}">
        <p14:creationId xmlns:p14="http://schemas.microsoft.com/office/powerpoint/2010/main" val="1160539046"/>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55000" lnSpcReduction="20000"/>
          </a:bodyPr>
          <a:lstStyle/>
          <a:p>
            <a:pPr marL="109728" indent="0">
              <a:buNone/>
            </a:pPr>
            <a:r>
              <a:rPr lang="pl-PL" dirty="0" smtClean="0"/>
              <a:t>1. Każdy kto dowie się lub ma podejrzenia;</a:t>
            </a:r>
          </a:p>
          <a:p>
            <a:pPr marL="109728" indent="0">
              <a:buNone/>
            </a:pPr>
            <a:r>
              <a:rPr lang="pl-PL" dirty="0" smtClean="0"/>
              <a:t>Powiadamia Dyrektora, następnie psychologa/ pedagoga .</a:t>
            </a:r>
          </a:p>
          <a:p>
            <a:pPr marL="109728" indent="0">
              <a:buNone/>
            </a:pPr>
            <a:r>
              <a:rPr lang="pl-PL" dirty="0" smtClean="0"/>
              <a:t>2. w przypadku potwierdzenia informacji o pojawieniu się osób obcych, zaczepiających uczniów, należy bezzwłocznie powiadomić policję </a:t>
            </a:r>
          </a:p>
          <a:p>
            <a:pPr marL="109728" indent="0">
              <a:buNone/>
            </a:pPr>
            <a:r>
              <a:rPr lang="pl-PL" dirty="0" smtClean="0"/>
              <a:t>3. Następnie dyrektor szkoły powinien przekazać pracownikom szkoły informację o stwierdzonym zagrożeniu </a:t>
            </a:r>
          </a:p>
          <a:p>
            <a:pPr marL="109728" indent="0">
              <a:buNone/>
            </a:pPr>
            <a:r>
              <a:rPr lang="pl-PL" dirty="0" smtClean="0"/>
              <a:t>4. Wychowawcy klas oraz psycholog/ pedagog winni podjąć działania profilaktyczne wśród uczniów w celu wskazania potencjalnego zagrożenia.</a:t>
            </a:r>
          </a:p>
          <a:p>
            <a:pPr marL="109728" indent="0">
              <a:buNone/>
            </a:pPr>
            <a:r>
              <a:rPr lang="pl-PL" dirty="0" smtClean="0"/>
              <a:t>5. W przypadku stwierdzenia, ze uczeń był molestowany, niezwłocznie powinni zostać poinformowania rodzice ucznia i  policja.</a:t>
            </a:r>
          </a:p>
          <a:p>
            <a:pPr marL="109728" indent="0">
              <a:buNone/>
            </a:pPr>
            <a:r>
              <a:rPr lang="pl-PL" dirty="0" smtClean="0"/>
              <a:t>6. Wychowawca lub psycholog/pedagog przeprowadza indywidualną rozmowę z uczniem ( dopiero w obecności rodziców- ustala przyczyny i okoliczności zdarzenia)</a:t>
            </a:r>
          </a:p>
          <a:p>
            <a:pPr marL="109728" indent="0">
              <a:buNone/>
            </a:pPr>
            <a:r>
              <a:rPr lang="pl-PL" dirty="0" smtClean="0"/>
              <a:t>7. Dyrektor powinien wezwać do szkoły rodziców.</a:t>
            </a:r>
          </a:p>
          <a:p>
            <a:pPr marL="109728" indent="0">
              <a:buNone/>
            </a:pPr>
            <a:r>
              <a:rPr lang="pl-PL" dirty="0"/>
              <a:t>8. Wychowawca lub psycholog/pedagog przeprowadza indywidualną </a:t>
            </a:r>
            <a:r>
              <a:rPr lang="pl-PL" dirty="0" smtClean="0"/>
              <a:t>rozmowę z rodzicami ucznia na temat zdarzenia.</a:t>
            </a:r>
          </a:p>
          <a:p>
            <a:pPr marL="109728" indent="0">
              <a:buNone/>
            </a:pPr>
            <a:r>
              <a:rPr lang="pl-PL" dirty="0" smtClean="0"/>
              <a:t>9. Dyrektor szkoły w porozumieniu z rodzicami ustali działania z udziałem psychologa lub pedagoga w celu zapewnienia opieki nad dzieckiem .</a:t>
            </a:r>
          </a:p>
          <a:p>
            <a:pPr marL="109728" indent="0">
              <a:buNone/>
            </a:pPr>
            <a:r>
              <a:rPr lang="pl-PL" dirty="0" smtClean="0"/>
              <a:t> </a:t>
            </a:r>
          </a:p>
          <a:p>
            <a:pPr marL="109728" indent="0">
              <a:buNone/>
            </a:pPr>
            <a:r>
              <a:rPr lang="pl-PL" dirty="0" smtClean="0"/>
              <a:t> </a:t>
            </a:r>
            <a:endParaRPr lang="pl-PL" dirty="0"/>
          </a:p>
        </p:txBody>
      </p:sp>
      <p:sp>
        <p:nvSpPr>
          <p:cNvPr id="3" name="Tytuł 2"/>
          <p:cNvSpPr>
            <a:spLocks noGrp="1"/>
          </p:cNvSpPr>
          <p:nvPr>
            <p:ph type="title"/>
          </p:nvPr>
        </p:nvSpPr>
        <p:spPr/>
        <p:txBody>
          <a:bodyPr>
            <a:normAutofit/>
          </a:bodyPr>
          <a:lstStyle/>
          <a:p>
            <a:r>
              <a:rPr lang="pl-PL" sz="2800" dirty="0" smtClean="0">
                <a:solidFill>
                  <a:srgbClr val="00B0F0"/>
                </a:solidFill>
              </a:rPr>
              <a:t>Procedura postepowania na wypadek wystąpienia pedofilii w szkole </a:t>
            </a:r>
            <a:endParaRPr lang="pl-PL" sz="2800" dirty="0">
              <a:solidFill>
                <a:srgbClr val="00B0F0"/>
              </a:solidFill>
            </a:endParaRPr>
          </a:p>
        </p:txBody>
      </p:sp>
    </p:spTree>
    <p:extLst>
      <p:ext uri="{BB962C8B-B14F-4D97-AF65-F5344CB8AC3E}">
        <p14:creationId xmlns:p14="http://schemas.microsoft.com/office/powerpoint/2010/main" val="3534292166"/>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r>
              <a:rPr lang="pl-PL" dirty="0" smtClean="0"/>
              <a:t>1. W przypadku powzięcia przez nauczyciela/ rodzica lub inną osobę informacji o rozpowszechnianiu pornografii przez ucznia w Internecie, w szkole należy bezzwłocznie powiadomić dyrektora szkoły lub administratora sieci o zaistniałym zdarzeniu.</a:t>
            </a:r>
          </a:p>
          <a:p>
            <a:r>
              <a:rPr lang="pl-PL" dirty="0" smtClean="0"/>
              <a:t>2. W przypadku, gdy uczeń przekazuje informacje o osobach , które pokazywały materiały pornograficzne, konieczne jest zapewnienie anonimowości w celu uniknięcia ewentualnych konsekwencji , związanych z przemocą wobec niego.</a:t>
            </a:r>
          </a:p>
          <a:p>
            <a:r>
              <a:rPr lang="pl-PL" dirty="0" smtClean="0"/>
              <a:t>3. Dyrektor szkoły winien przekazać informacje o stwierdzonym zagrożeniu pracownikom szkoły </a:t>
            </a:r>
          </a:p>
          <a:p>
            <a:r>
              <a:rPr lang="pl-PL" dirty="0" smtClean="0"/>
              <a:t>4. Wychowawca klasy i psycholog/ pedagog powinni podjąć działania profilaktyczne wśród uczniów.</a:t>
            </a:r>
          </a:p>
          <a:p>
            <a:r>
              <a:rPr lang="pl-PL" dirty="0" smtClean="0"/>
              <a:t>5. Dyrektor powinien wezwać do szkoły rodziców ucznia rozpowszechniającego materiały pornograficzne.</a:t>
            </a:r>
          </a:p>
          <a:p>
            <a:r>
              <a:rPr lang="pl-PL" dirty="0"/>
              <a:t> Wychowawca klasy i psycholog/ pedagog powinni </a:t>
            </a:r>
            <a:r>
              <a:rPr lang="pl-PL" dirty="0" smtClean="0"/>
              <a:t>przeprowadzić rozmowę z rodzicami ucznia sprawcy na temat zdarzenie. </a:t>
            </a:r>
          </a:p>
          <a:p>
            <a:r>
              <a:rPr lang="pl-PL" dirty="0" smtClean="0"/>
              <a:t>  </a:t>
            </a:r>
            <a:endParaRPr lang="pl-PL" dirty="0"/>
          </a:p>
        </p:txBody>
      </p:sp>
      <p:sp>
        <p:nvSpPr>
          <p:cNvPr id="3" name="Tytuł 2"/>
          <p:cNvSpPr>
            <a:spLocks noGrp="1"/>
          </p:cNvSpPr>
          <p:nvPr>
            <p:ph type="title"/>
          </p:nvPr>
        </p:nvSpPr>
        <p:spPr/>
        <p:txBody>
          <a:bodyPr>
            <a:normAutofit/>
          </a:bodyPr>
          <a:lstStyle/>
          <a:p>
            <a:r>
              <a:rPr lang="pl-PL" sz="2400" dirty="0" smtClean="0">
                <a:solidFill>
                  <a:srgbClr val="00B0F0"/>
                </a:solidFill>
              </a:rPr>
              <a:t>Przypadek rozpowszechniania pornografii w szkole przez ucznia.</a:t>
            </a:r>
            <a:endParaRPr lang="pl-PL" sz="2400" dirty="0">
              <a:solidFill>
                <a:srgbClr val="00B0F0"/>
              </a:solidFill>
            </a:endParaRPr>
          </a:p>
        </p:txBody>
      </p:sp>
    </p:spTree>
    <p:extLst>
      <p:ext uri="{BB962C8B-B14F-4D97-AF65-F5344CB8AC3E}">
        <p14:creationId xmlns:p14="http://schemas.microsoft.com/office/powerpoint/2010/main" val="3765903037"/>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62500" lnSpcReduction="20000"/>
          </a:bodyPr>
          <a:lstStyle/>
          <a:p>
            <a:r>
              <a:rPr lang="pl-PL" dirty="0" smtClean="0"/>
              <a:t>1. w przypadku otrzymania informacji o sytuacji , w której uczeń był świadkiem czynności mogących mieć znamiona prostytucji, nauczyciel/ pracownik przyjmujący zawiadomienie powinien powiadomić o zaistniałym zdarzeniu dyrektora szkoły.</a:t>
            </a:r>
          </a:p>
          <a:p>
            <a:r>
              <a:rPr lang="pl-PL" dirty="0" smtClean="0"/>
              <a:t>2. W przypadku uznania informacji, że uczeń , który nie ukończył 18 lat, uprawia nierząd, bądź przejawia inne zachowania świadczące o demoralizacji, nauczyciel powiadamia wychowawcę klasy, który powinien wezwać do szkoły rodziców ucznia</a:t>
            </a:r>
          </a:p>
          <a:p>
            <a:r>
              <a:rPr lang="pl-PL" dirty="0" smtClean="0"/>
              <a:t> 3. W przypadku stwierdzenia przez pracownika, ze uczeń świadomie  lub nie, dopuszczał się czynności, które mogłyby być uznane za prostytuowanie się , powinien wezwać do szkoły rodziców ucznia .</a:t>
            </a:r>
          </a:p>
          <a:p>
            <a:r>
              <a:rPr lang="pl-PL" dirty="0" smtClean="0"/>
              <a:t>4. Wychowawca powinien przeprowadzić rozmowę z rodzicami oraz uczniem w ich obecności . W przypadku potwierdzenia informacji, zobowiązuje ucznia do zaniechania negatywnego postepowania, rodziców zaś  bezwzględnie do szczególnego nadzoru nad dzieckiem. Można zasugerować skierowanie dziecka na terapię i udział w programie terapeutycznym. </a:t>
            </a:r>
          </a:p>
          <a:p>
            <a:r>
              <a:rPr lang="pl-PL" dirty="0" smtClean="0"/>
              <a:t>5. Jeżeli rodzice ucznia odmawiają współpracy , dyrektor szkoły powinien pisemnie powiadomić sąd rodzinny lub policje ( specjalistę do spraw nieletnich).   </a:t>
            </a:r>
            <a:endParaRPr lang="pl-PL" dirty="0"/>
          </a:p>
        </p:txBody>
      </p:sp>
      <p:sp>
        <p:nvSpPr>
          <p:cNvPr id="3" name="Tytuł 2"/>
          <p:cNvSpPr>
            <a:spLocks noGrp="1"/>
          </p:cNvSpPr>
          <p:nvPr>
            <p:ph type="title"/>
          </p:nvPr>
        </p:nvSpPr>
        <p:spPr/>
        <p:txBody>
          <a:bodyPr>
            <a:normAutofit fontScale="90000"/>
          </a:bodyPr>
          <a:lstStyle/>
          <a:p>
            <a:r>
              <a:rPr lang="pl-PL" dirty="0" smtClean="0">
                <a:solidFill>
                  <a:srgbClr val="00B0F0"/>
                </a:solidFill>
              </a:rPr>
              <a:t>Przypadek prostytucji w szkole lub wśród uczniów </a:t>
            </a:r>
            <a:endParaRPr lang="pl-PL" dirty="0">
              <a:solidFill>
                <a:srgbClr val="00B0F0"/>
              </a:solidFill>
            </a:endParaRPr>
          </a:p>
        </p:txBody>
      </p:sp>
    </p:spTree>
    <p:extLst>
      <p:ext uri="{BB962C8B-B14F-4D97-AF65-F5344CB8AC3E}">
        <p14:creationId xmlns:p14="http://schemas.microsoft.com/office/powerpoint/2010/main" val="3467467324"/>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r>
              <a:rPr lang="pl-PL" dirty="0" smtClean="0"/>
              <a:t>6. w sytuacji, gdy szkoła wykorzysta wszystkie dostępne jej środki oddziaływań wychowawczych( rozmowa  z rodzicami, ostrzeżenia ucznia)a ich zastosowanie nie przynosi rezultatów dyrektor powinien powiadomić sąd rodzinny i policję. </a:t>
            </a:r>
          </a:p>
          <a:p>
            <a:r>
              <a:rPr lang="pl-PL" dirty="0" smtClean="0"/>
              <a:t>7. Jeżeli postepowanie świadczące o demoralizacji przejawia uczeń , który ukończył 18 lat, a nie jest to udział w działalności grup przestępczych , czy popełnienie przestępstwa, to postepowanie powinno być określone w statucie szkoły. </a:t>
            </a:r>
          </a:p>
          <a:p>
            <a:r>
              <a:rPr lang="pl-PL" dirty="0" smtClean="0"/>
              <a:t>8. Jeżeli natomiast  uczeń , który ukończył 17 </a:t>
            </a:r>
            <a:r>
              <a:rPr lang="pl-PL" dirty="0"/>
              <a:t>lat </a:t>
            </a:r>
            <a:r>
              <a:rPr lang="pl-PL" dirty="0" smtClean="0"/>
              <a:t>i jest </a:t>
            </a:r>
            <a:r>
              <a:rPr lang="pl-PL" dirty="0"/>
              <a:t>to udział w działalności grup przestępczych </a:t>
            </a:r>
            <a:r>
              <a:rPr lang="pl-PL" dirty="0" smtClean="0"/>
              <a:t> </a:t>
            </a:r>
            <a:r>
              <a:rPr lang="pl-PL" dirty="0"/>
              <a:t>czy popełnienie </a:t>
            </a:r>
            <a:r>
              <a:rPr lang="pl-PL" dirty="0" smtClean="0"/>
              <a:t>przestępstwa, dyrektor powiadamia prokuratura lub policję.</a:t>
            </a:r>
          </a:p>
          <a:p>
            <a:r>
              <a:rPr lang="pl-PL" dirty="0" smtClean="0"/>
              <a:t>9. wychowawca, psycholog/ pedagog powinni przeprowadzić rozmowę z rodzicami na temat zdarzenia.</a:t>
            </a:r>
          </a:p>
          <a:p>
            <a:r>
              <a:rPr lang="pl-PL" dirty="0" smtClean="0"/>
              <a:t>10. Dyrektor szkoły w porozumieniu z rodzicami ustala konieczność podjęcia działań z udziałem psychologa dziecięcego e celu zapewnienia opieki nad uczniem , który świadomie lub nie , dopuszczali się czynności które mogłyby być uznane za prostytuowanie się. </a:t>
            </a:r>
            <a:endParaRPr lang="pl-PL" dirty="0"/>
          </a:p>
        </p:txBody>
      </p:sp>
    </p:spTree>
    <p:extLst>
      <p:ext uri="{BB962C8B-B14F-4D97-AF65-F5344CB8AC3E}">
        <p14:creationId xmlns:p14="http://schemas.microsoft.com/office/powerpoint/2010/main" val="2334142663"/>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normAutofit fontScale="70000" lnSpcReduction="20000"/>
          </a:bodyPr>
          <a:lstStyle/>
          <a:p>
            <a:pPr marL="109728" indent="0">
              <a:buNone/>
            </a:pPr>
            <a:r>
              <a:rPr lang="pl-PL" dirty="0" smtClean="0"/>
              <a:t>   </a:t>
            </a:r>
            <a:endParaRPr lang="pl-PL" dirty="0"/>
          </a:p>
          <a:p>
            <a:pPr marL="624078" indent="-514350">
              <a:buAutoNum type="arabicPeriod"/>
            </a:pPr>
            <a:r>
              <a:rPr lang="pl-PL" dirty="0" smtClean="0"/>
              <a:t>W </a:t>
            </a:r>
            <a:r>
              <a:rPr lang="pl-PL" dirty="0"/>
              <a:t>przypadku zagrożenia klęską żywiołową należy</a:t>
            </a:r>
            <a:r>
              <a:rPr lang="pl-PL" dirty="0" smtClean="0"/>
              <a:t>:</a:t>
            </a:r>
          </a:p>
          <a:p>
            <a:pPr marL="109728" indent="0">
              <a:buNone/>
            </a:pPr>
            <a:r>
              <a:rPr lang="pl-PL" dirty="0" smtClean="0"/>
              <a:t> </a:t>
            </a:r>
            <a:r>
              <a:rPr lang="pl-PL" dirty="0"/>
              <a:t> włączyć odbiornik radiowy na częstotliwości stacji lokalnej (lub w inny, ustalony sposób utrzymywać łączność z powiatową lub gminną jednostką zarządzania kryzysowego),  nie zbliżać się do urządzeń elektrycznych i metalowych, </a:t>
            </a:r>
            <a:endParaRPr lang="pl-PL" dirty="0" smtClean="0"/>
          </a:p>
          <a:p>
            <a:pPr marL="109728" indent="0">
              <a:buNone/>
            </a:pPr>
            <a:r>
              <a:rPr lang="pl-PL" dirty="0" smtClean="0"/>
              <a:t> </a:t>
            </a:r>
            <a:r>
              <a:rPr lang="pl-PL" dirty="0"/>
              <a:t>pozostać z dala od oszklonych okien, sufitów i drzwi</a:t>
            </a:r>
            <a:r>
              <a:rPr lang="pl-PL" dirty="0" smtClean="0"/>
              <a:t>,</a:t>
            </a:r>
          </a:p>
          <a:p>
            <a:pPr marL="109728" indent="0">
              <a:buNone/>
            </a:pPr>
            <a:r>
              <a:rPr lang="pl-PL" dirty="0" smtClean="0"/>
              <a:t> </a:t>
            </a:r>
            <a:r>
              <a:rPr lang="pl-PL" dirty="0"/>
              <a:t> wyłączyć z gniazdek wszystkie zbędne urządzenia elektryczne</a:t>
            </a:r>
            <a:r>
              <a:rPr lang="pl-PL" dirty="0" smtClean="0"/>
              <a:t>,</a:t>
            </a:r>
          </a:p>
          <a:p>
            <a:pPr marL="109728" indent="0">
              <a:buNone/>
            </a:pPr>
            <a:r>
              <a:rPr lang="pl-PL" dirty="0" smtClean="0"/>
              <a:t> </a:t>
            </a:r>
            <a:r>
              <a:rPr lang="pl-PL" dirty="0"/>
              <a:t> nie korzystać z telefonu stacjonarnego. </a:t>
            </a:r>
            <a:endParaRPr lang="pl-PL" dirty="0" smtClean="0"/>
          </a:p>
          <a:p>
            <a:pPr marL="109728" indent="0">
              <a:buNone/>
            </a:pPr>
            <a:r>
              <a:rPr lang="pl-PL" dirty="0" smtClean="0"/>
              <a:t>2</a:t>
            </a:r>
            <a:r>
              <a:rPr lang="pl-PL" dirty="0"/>
              <a:t>. W przypadku konieczności przybycia na teren szkoły odpowiednich służb, należy podporządkować się ich zaleceniom. 3. Przez cały czas trwania zagrożenia należy przestrzegać ogłaszanych zarządzeń oraz wykonywać polecenia odpowiednich organów i służb</a:t>
            </a:r>
            <a:r>
              <a:rPr lang="pl-PL" dirty="0" smtClean="0"/>
              <a:t>.</a:t>
            </a:r>
          </a:p>
          <a:p>
            <a:pPr marL="109728" indent="0">
              <a:buNone/>
            </a:pPr>
            <a:r>
              <a:rPr lang="pl-PL" dirty="0" smtClean="0"/>
              <a:t> </a:t>
            </a:r>
            <a:r>
              <a:rPr lang="pl-PL" dirty="0"/>
              <a:t>4. Powrót do budynku możliwy jest dopiero po ogłoszeniu, że zagrożenie minęło. </a:t>
            </a:r>
          </a:p>
        </p:txBody>
      </p:sp>
      <p:sp>
        <p:nvSpPr>
          <p:cNvPr id="3" name="Tytuł 2"/>
          <p:cNvSpPr>
            <a:spLocks noGrp="1"/>
          </p:cNvSpPr>
          <p:nvPr>
            <p:ph type="title"/>
          </p:nvPr>
        </p:nvSpPr>
        <p:spPr/>
        <p:txBody>
          <a:bodyPr>
            <a:normAutofit/>
          </a:bodyPr>
          <a:lstStyle/>
          <a:p>
            <a:r>
              <a:rPr lang="pl-PL" sz="3100" dirty="0" smtClean="0">
                <a:solidFill>
                  <a:srgbClr val="00B0F0"/>
                </a:solidFill>
              </a:rPr>
              <a:t>PROCEDURA </a:t>
            </a:r>
            <a:r>
              <a:rPr lang="pl-PL" sz="3100" dirty="0">
                <a:solidFill>
                  <a:srgbClr val="00B0F0"/>
                </a:solidFill>
              </a:rPr>
              <a:t>NA WYPADEK KLĘSKI ŻYWIOŁOWEJ </a:t>
            </a:r>
          </a:p>
        </p:txBody>
      </p:sp>
    </p:spTree>
    <p:extLst>
      <p:ext uri="{BB962C8B-B14F-4D97-AF65-F5344CB8AC3E}">
        <p14:creationId xmlns:p14="http://schemas.microsoft.com/office/powerpoint/2010/main" val="1548466001"/>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ctrTitle"/>
          </p:nvPr>
        </p:nvSpPr>
        <p:spPr/>
        <p:txBody>
          <a:bodyPr/>
          <a:lstStyle/>
          <a:p>
            <a:r>
              <a:rPr lang="pl-PL" dirty="0" smtClean="0"/>
              <a:t>KONIEC</a:t>
            </a:r>
            <a:endParaRPr lang="pl-PL" dirty="0"/>
          </a:p>
        </p:txBody>
      </p:sp>
      <p:sp>
        <p:nvSpPr>
          <p:cNvPr id="5" name="Podtytuł 4"/>
          <p:cNvSpPr>
            <a:spLocks noGrp="1"/>
          </p:cNvSpPr>
          <p:nvPr>
            <p:ph type="subTitle" idx="1"/>
          </p:nvPr>
        </p:nvSpPr>
        <p:spPr/>
        <p:txBody>
          <a:bodyPr/>
          <a:lstStyle/>
          <a:p>
            <a:r>
              <a:rPr lang="pl-PL" dirty="0" smtClean="0"/>
              <a:t>Dziękujemy za uwagę</a:t>
            </a:r>
            <a:endParaRPr lang="pl-PL"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Hol">
  <a:themeElements>
    <a:clrScheme name="Hol">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Hol">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Hol">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akiet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Concourse</Template>
  <TotalTime>2590</TotalTime>
  <Words>15833</Words>
  <Application>Microsoft Office PowerPoint</Application>
  <PresentationFormat>Pokaz na ekranie (4:3)</PresentationFormat>
  <Paragraphs>1314</Paragraphs>
  <Slides>151</Slides>
  <Notes>2</Notes>
  <HiddenSlides>0</HiddenSlides>
  <MMClips>0</MMClips>
  <ScaleCrop>false</ScaleCrop>
  <HeadingPairs>
    <vt:vector size="6" baseType="variant">
      <vt:variant>
        <vt:lpstr>Używane czcionki</vt:lpstr>
      </vt:variant>
      <vt:variant>
        <vt:i4>7</vt:i4>
      </vt:variant>
      <vt:variant>
        <vt:lpstr>Motyw</vt:lpstr>
      </vt:variant>
      <vt:variant>
        <vt:i4>1</vt:i4>
      </vt:variant>
      <vt:variant>
        <vt:lpstr>Tytuły slajdów</vt:lpstr>
      </vt:variant>
      <vt:variant>
        <vt:i4>151</vt:i4>
      </vt:variant>
    </vt:vector>
  </HeadingPairs>
  <TitlesOfParts>
    <vt:vector size="159" baseType="lpstr">
      <vt:lpstr>Calibri</vt:lpstr>
      <vt:lpstr>Lucida Sans Unicode</vt:lpstr>
      <vt:lpstr>Tahoma</vt:lpstr>
      <vt:lpstr>Verdana</vt:lpstr>
      <vt:lpstr>Wingdings</vt:lpstr>
      <vt:lpstr>Wingdings 2</vt:lpstr>
      <vt:lpstr>Wingdings 3</vt:lpstr>
      <vt:lpstr>Hol</vt:lpstr>
      <vt:lpstr>PROCEDURY POSTĘPOWANIA PRACOWNIKÓW SOSW</vt:lpstr>
      <vt:lpstr>Cel procedur; </vt:lpstr>
      <vt:lpstr>Podstawy prawne stosowanych procedur w SOSW nr 3 Bydgoszcz .</vt:lpstr>
      <vt:lpstr>Prezentacja programu PowerPoint</vt:lpstr>
      <vt:lpstr>Prezentacja programu PowerPoint</vt:lpstr>
      <vt:lpstr>PROCEDURY  ogólne ;</vt:lpstr>
      <vt:lpstr> I W przypadku uzyskania informacji, że uczeń, który nie ukończył 18 lat, używa alkoholu lub innych środków w celu wprowadzenia się w stan odurzenia, uprawia nierząd bądź przejawia inne zachowania świadczące o demoralizacji;</vt:lpstr>
      <vt:lpstr>Prezentacja programu PowerPoint</vt:lpstr>
      <vt:lpstr>II. W przypadku, gdy nauczyciel podejrzewa, że na terenie szkoły znajduje się uczeń będący pod wpływem alkoholu lub narkotyków (procedura ogólna)   </vt:lpstr>
      <vt:lpstr>Prezentacja programu PowerPoint</vt:lpstr>
      <vt:lpstr>III W przypadku, gdy nauczyciel znajduje na terenie szkoły substancję przypominającą wyglądem narkotyk, powinien podjąć następujące kroki:</vt:lpstr>
      <vt:lpstr> IV. W przypadku, gdy nauczyciel podejrzewa, że uczeń posiada przy sobie substancję przypominającą narkotyk, powinien podjąć następujące kroki: </vt:lpstr>
      <vt:lpstr>Prezentacja programu PowerPoint</vt:lpstr>
      <vt:lpstr>V. Postępowanie wobec ucznia – sprawcy czynu karalnego lub przestępstwa:</vt:lpstr>
      <vt:lpstr>   VI. Postępowanie nauczyciela wobec ucznia, który stał się ofiarą czynu karalnego:  </vt:lpstr>
      <vt:lpstr>VII W przypadku znalezienia na terenie szkoły broni, materiałów wybuchowych, innych niebezpiecznych substancji lub przedmiotów;</vt:lpstr>
      <vt:lpstr>Prezentacja programu PowerPoint</vt:lpstr>
      <vt:lpstr>Procedury uszczegółowione; </vt:lpstr>
      <vt:lpstr> PROCEDURY POSTĘPOWANIA WOBEC UCZNIA, KTÓRY SAMOWOLNIE OPUSZCZA PLACÓWKĘ</vt:lpstr>
      <vt:lpstr>Prezentacja programu PowerPoint</vt:lpstr>
      <vt:lpstr> PROCEDURY POSTĘPOWANIA NAUCZYCIELI W PRZYPADKU  PALENIA PAPIEROSÓW PRZEZ UCZNIÓW </vt:lpstr>
      <vt:lpstr> PROCEDURY POSTĘPOWANIA W ODNIESIENIU DO UCZNIA PODEJRZANEGO O UŻYWANIE ŚRODKÓW ODURZAJĄCYCH </vt:lpstr>
      <vt:lpstr>Prezentacja programu PowerPoint</vt:lpstr>
      <vt:lpstr>W przypadku znalezienia na terenie szkoły substancji przypominającej wyglądem narkotyk: </vt:lpstr>
      <vt:lpstr>W przypadku podejrzenia posiadania przez ucznia substancji psychoaktywnej </vt:lpstr>
      <vt:lpstr>PROCEDURY POSTĘPOWANIA W ODNIESIENIU DO UCZNIA AGRESYWNIE ZACHOWUJĄCEGO SIĘ </vt:lpstr>
      <vt:lpstr>Prezentacja programu PowerPoint</vt:lpstr>
      <vt:lpstr>   </vt:lpstr>
      <vt:lpstr>PROCEDURY WOBEC UCZNIA BĘDĄCEGO OFIARĄ WYPADKU LUB AUTOAGRESJI </vt:lpstr>
      <vt:lpstr>Dyrekcja;</vt:lpstr>
      <vt:lpstr>Prezentacja programu PowerPoint</vt:lpstr>
      <vt:lpstr>PROCEDURA POSTĘPOWANIA WOBEC PRZEMOCY DOMOWEJ </vt:lpstr>
      <vt:lpstr>Prezentacja programu PowerPoint</vt:lpstr>
      <vt:lpstr>PROCEDURY POSTĘPOWANIA WOBEC UCZNIA W TRUDNEJ SYTUACJI MATERIALNEJ </vt:lpstr>
      <vt:lpstr>Prezentacja programu PowerPoint</vt:lpstr>
      <vt:lpstr>   PROCEDURY POSTĘPOWANIA W ODNIESIENIU DO UCZNIA, KTÓRY ŹLE SIĘ CZUJE lub WYMAGA INDYWIDUALNEGO ZAJECIA SIĘ NIM.    </vt:lpstr>
      <vt:lpstr>Prezentacja programu PowerPoint</vt:lpstr>
      <vt:lpstr>Prezentacja programu PowerPoint</vt:lpstr>
      <vt:lpstr>  PROCEDURY DZIAŁANIA W PRZYPADKU POPEŁNIENIA PRZESTĘPSTWA LUB INNYCH CZYNÓW ŁAMIĄCYCH NORMY PRAWNE LUB SPOŁECZNE NA TERENIE SZKOŁY </vt:lpstr>
      <vt:lpstr>Prezentacja programu PowerPoint</vt:lpstr>
      <vt:lpstr>Prezentacja programu PowerPoint</vt:lpstr>
      <vt:lpstr> PROCEDURA POSTĘPOWANIA W PRZYPADKU NARUSZENIA NIETYKALNOŚCI NAUCZYCIELA. </vt:lpstr>
      <vt:lpstr>Prezentacja programu PowerPoint</vt:lpstr>
      <vt:lpstr>Prezentacja programu PowerPoint</vt:lpstr>
      <vt:lpstr>PROCEDURA POSTĘPOWANIA W PRZYPADKU PODEJRZENIA, ,ŻE DZIECKO JEST ZANIEDBYWANE.</vt:lpstr>
      <vt:lpstr>Prezentacja programu PowerPoint</vt:lpstr>
      <vt:lpstr> PROCEDURA POSTĘPOWANIA W PRZYPADKU UZYSKANIA INFORMACJI, ŻE UCZEŃ JEST OFIARĄ PRZEMOCY LUB PRZESTĘPSTWA. </vt:lpstr>
      <vt:lpstr>Prezentacja programu PowerPoint</vt:lpstr>
      <vt:lpstr>Prezentacja programu PowerPoint</vt:lpstr>
      <vt:lpstr> PROCEDURA POSTĘPOWANIA Z UCZNIAMI NARUSZAJĄCYMI PRZEPISY PRAWA KARNEGO W SZKOLE. </vt:lpstr>
      <vt:lpstr> PROCEDURA POSTĘPOWANIA W PRZYPADKU UJAWNIENIA CYBERPRZEMOCY. </vt:lpstr>
      <vt:lpstr>Prezentacja programu PowerPoint</vt:lpstr>
      <vt:lpstr> PROCEDURA POSTĘPOWANIA WOBEC UCZNIA NIEREALIZUJĄCEGO OBOWIĄZKU SZKOLNEGO </vt:lpstr>
      <vt:lpstr>Prezentacja programu PowerPoint</vt:lpstr>
      <vt:lpstr>  PROCEDURA UDOSTĘPNIANIA I WYKORZYSTANIA ZAPISÓW MONITORINGU DO REALIZACJI MISJI WYCHOWAWCZEJ SZKOŁY. </vt:lpstr>
      <vt:lpstr> PROCEDURA POSTĘPOWANIA W PRZYPADKU  STWIERDZENIA EUROSIEROCTWA (dziecko pozbawione opieki rodziców wskutek ich wyjazdu za granicę w celach ekonomicznych). </vt:lpstr>
      <vt:lpstr>Prezentacja programu PowerPoint</vt:lpstr>
      <vt:lpstr>  PROCEDURY BEZPIECZEŃSTWA W CZASIE WYCIECZEK, IMPREZ SPORTOWYCH, OKOLICZNOŚCIOWYCH, DYSKOTEK. </vt:lpstr>
      <vt:lpstr>Prezentacja programu PowerPoint</vt:lpstr>
      <vt:lpstr>Prezentacja programu PowerPoint</vt:lpstr>
      <vt:lpstr> PROCEDURY POSTĘPOWAŁA W PRZYPADKU FAŁSZOWANIA PRZEZ UCZNIÓW SZKOLNYCH DOKUMENTÓW </vt:lpstr>
      <vt:lpstr>Prezentacja programu PowerPoint</vt:lpstr>
      <vt:lpstr> PROCEDURA POSTĘPOWANIA W PRZYPADKU GDY PO DZIECKO ZGŁASZA SIĘ NIETRZEŹWY RODZIC. </vt:lpstr>
      <vt:lpstr>Prezentacja programu PowerPoint</vt:lpstr>
      <vt:lpstr>PROCEDURA POSTĘPOWANIA W PRZYPADKU STWIERDZENIA ZANIEDBYWANIA POTRZEB EKONOMICZNYCH DZIECKA.</vt:lpstr>
      <vt:lpstr>  PROCEDURA POSTĘPOWANIA W PRZYPADKU, GDY UCZEŃ ODMAWIA POWROTU DO DOMU. </vt:lpstr>
      <vt:lpstr>  PROCEDURA POSTĘPOWANIA W PRZYPADKU, GDY RODZIC STRASZY DZIECKO KARĄ CIELESNĄ. </vt:lpstr>
      <vt:lpstr>PROCEDURA POSTĘPOWANIA W PRZYPADKU UZYSKANIA INFORMACJI, ŻE UCZENNICA JEST W CIĄŻY</vt:lpstr>
      <vt:lpstr>Prezentacja programu PowerPoint</vt:lpstr>
      <vt:lpstr> PROCEDURA POSTĘPOWANIA W PRZYPADKU PODEJRZENIA, ŻE UCZEŃ MOŻE BYĆ MOLESTOWANY SEKSUALNIE.</vt:lpstr>
      <vt:lpstr>Prezentacja programu PowerPoint</vt:lpstr>
      <vt:lpstr>PROCEDURA POSTĘPOWANIA W PRZYPADKU, GDY UCZEŃ SAM ZGŁASZA, ŻE JEST MOLESTOWANY</vt:lpstr>
      <vt:lpstr> PROCEDURY POSTĘPOWANIA W PRZYPADKU NARUSZENIA GODNOŚCI UCZNIA </vt:lpstr>
      <vt:lpstr>Prezentacja programu PowerPoint</vt:lpstr>
      <vt:lpstr> PROCEDURA POSTĘPOWANIA NAUCZYCIELA  WYCHOWAWCY Z UCZNIEM SPRAWIAJĄCYM TRUDNOŚCI WYCHOWAWCZE </vt:lpstr>
      <vt:lpstr>  PROCEDURA ROZPOZNAWANIA ŚRODOWISKA UCZNIA </vt:lpstr>
      <vt:lpstr> ZASADY POSTĘPOWANIA W PRZYPADKU KRADZIEŻY  </vt:lpstr>
      <vt:lpstr>Prezentacja programu PowerPoint</vt:lpstr>
      <vt:lpstr>PROCEDURA POSTĘPOWANIA W PRZYPADKU STOSOWANIA PRZEZ UCZNIA PRZEMOCY PSYCHICZNEJ WOBEC INNEGO UCZNIA</vt:lpstr>
      <vt:lpstr>Prezentacja programu PowerPoint</vt:lpstr>
      <vt:lpstr> PROCEDURA POSTĘPOWANIA W PRZYPADKU UCZNIA NIEDOŻYWIONEGO I ZANIEDBANEGO </vt:lpstr>
      <vt:lpstr>  PROCEDURA POSTĘPOWANIA W PRZYPADKU ZASŁABNIĘCIA UCZNIA  </vt:lpstr>
      <vt:lpstr>  PROCEDURA  W PRZYPADKU, GDY ZACHOWANIE UCZNIA NA LEKCJI STWARZA ZAGROŻENIE DLA INNYCH UCZNIÓW (AGRESJA FIZYCZNA, SŁOWNA)  </vt:lpstr>
      <vt:lpstr> PROCEDURA   W PRZYPADKU ZWOLNIENIA UCZNIA Z NIEKTÓRYCH ZAJĘĆ SZKOLNYCH PRZEZ RODZICÓW  </vt:lpstr>
      <vt:lpstr>Procedura postępowania w przypadku nieusprawiedliwionej absencji ucznia pełnoletniego </vt:lpstr>
      <vt:lpstr>Procedura- warunki używania telefonów komórkowych i innych urządzeń elektronicznych</vt:lpstr>
      <vt:lpstr>          PROCEDURA PODAWANIA LEKÓW WYCHOWANKOM PRZEZ  PIELĘGNIARKĘ, NAUCZYCIELI I WYCHOWAWCÓW GRUP WYCHOWAWCZYCH SPECJALNEGO OŚRODKA SZKOLNO-WYCHOWAWCZEGO NR 3 W BYDGOSZCZY    Na podstawie stanowiska Ministra Zdrowia w sprawie możliwości podawania leków dzieciom przez nauczycieli w szkole i przedszkolu  </vt:lpstr>
      <vt:lpstr>Prezentacja programu PowerPoint</vt:lpstr>
      <vt:lpstr>Prezentacja programu PowerPoint</vt:lpstr>
      <vt:lpstr>  PRZEBYWANIE W BUDYNKU SZKOŁY i INTERNATU  </vt:lpstr>
      <vt:lpstr>Prezentacja programu PowerPoint</vt:lpstr>
      <vt:lpstr> ROZPOCZYNANIE I KOŃCZENIE ZAJĘĆ – opieka nad dziećmi</vt:lpstr>
      <vt:lpstr>KONTAKTY Z RODZICAMI/PRAWNYMI OPIEKUNAMI DZIECI</vt:lpstr>
      <vt:lpstr>Prezentacja programu PowerPoint</vt:lpstr>
      <vt:lpstr>Prezentacja programu PowerPoint</vt:lpstr>
      <vt:lpstr>Prezentacja programu PowerPoint</vt:lpstr>
      <vt:lpstr>PROWADZENIE DOKUMENTACJI WYCHOWAWCÓW DOTYCZĄCEJ ODBIERANIA DZIECKA ZE SZKOŁY PO LEKCJACH I/LUB ZAJĘCIACH DODATKOWYCH</vt:lpstr>
      <vt:lpstr>Prezentacja programu PowerPoint</vt:lpstr>
      <vt:lpstr>ZWALNIANIE UCZNIÓW Z ZAJĘĆ DYDAKTYCZNYCH                                       I USPRAWIEDLIWIANIE NIEOBECNOŚCI</vt:lpstr>
      <vt:lpstr>Prezentacja programu PowerPoint</vt:lpstr>
      <vt:lpstr>  POSTĘPOWANIE Z UCZNIAMI KTÓRZY NIE SĄ ZAPISANI DO ŚWIETLICY, A ZOSTALI POZOSTAWIENI CZASOWO BEZ OPIEKI Z RÓŻNYCH PRZYCZYN  </vt:lpstr>
      <vt:lpstr>SPRAWOWANIE OPIEKI NAD UCZNIAMI W DNI DODATKOWO WOLNE OD ZAJĘĆ DYDAKTYCZNYCH  </vt:lpstr>
      <vt:lpstr>ORGANIZACJA IMPREZ KLASOWYCH I SZKOLNYCH</vt:lpstr>
      <vt:lpstr>Prezentacja programu PowerPoint</vt:lpstr>
      <vt:lpstr>  ORGANIZACJA WYCIECZEK SZKOLNYCH</vt:lpstr>
      <vt:lpstr>Prezentacja programu PowerPoint</vt:lpstr>
      <vt:lpstr>Prezentacja programu PowerPoint</vt:lpstr>
      <vt:lpstr> BEZPIECZEŃSTWO UCZNIÓW W SIECI  </vt:lpstr>
      <vt:lpstr>Prezentacja programu PowerPoint</vt:lpstr>
      <vt:lpstr>PRZYPADKI NISZCZENIA MIENIA SZKOLNEGO/ PRYWATNEGO</vt:lpstr>
      <vt:lpstr>Prezentacja programu PowerPoint</vt:lpstr>
      <vt:lpstr>OBOWIĄZKI WYNIKAJĄCE Z RODO</vt:lpstr>
      <vt:lpstr>Prezentacja programu PowerPoint</vt:lpstr>
      <vt:lpstr>Prezentacja programu PowerPoint</vt:lpstr>
      <vt:lpstr> Procedura zgłaszania naruszeń ochrony danych  </vt:lpstr>
      <vt:lpstr>Prezentacja programu PowerPoint</vt:lpstr>
      <vt:lpstr>Prezentacja programu PowerPoint</vt:lpstr>
      <vt:lpstr> PROCEDURA NA WYPADEK ZAGROŻENIA ATAKIEM TERRORYSTYCZNYM  </vt:lpstr>
      <vt:lpstr>Prezentacja programu PowerPoint</vt:lpstr>
      <vt:lpstr>Prezentacja programu PowerPoint</vt:lpstr>
      <vt:lpstr>   PROCEDURA NA WYPADEK OGŁOSZENIA ALARMU BOMBOWEGO  </vt:lpstr>
      <vt:lpstr>Prezentacja programu PowerPoint</vt:lpstr>
      <vt:lpstr>Prezentacja programu PowerPoint</vt:lpstr>
      <vt:lpstr>Prezentacja programu PowerPoint</vt:lpstr>
      <vt:lpstr>Prezentacja programu PowerPoint</vt:lpstr>
      <vt:lpstr>Wykrycie/znalezienie bomby lub podejrzanego przedmiotu </vt:lpstr>
      <vt:lpstr>Prezentacja programu PowerPoint</vt:lpstr>
      <vt:lpstr> PROCEDURA NA WYPADEK WYSTĄPIENIA                               ZAGROŻENIA CHEMICZNEGO/ BIOLOGICZNEGO  </vt:lpstr>
      <vt:lpstr>Prezentacja programu PowerPoint</vt:lpstr>
      <vt:lpstr>PROCEDURA NA WYPADEK POJAWIENIA SIĘ                    AGRESYWNEGO INTRUZA</vt:lpstr>
      <vt:lpstr>PROCEDURA NA WYPADEK STWIERDZENIA POSIADANIA  BRONI PRZEZ UCZNIA/ INNĄ OSOBĘ NA TERENIE SZKOŁY</vt:lpstr>
      <vt:lpstr>PROCEDURA NA WYPADEK STWIERDZENIA                             MASOWYCH ZACHOROWAŃ  </vt:lpstr>
      <vt:lpstr> PROCEDURA NA WYPADEK ZAISTNIENIA WYPADKU ZBIOROWEGO  </vt:lpstr>
      <vt:lpstr>Prezentacja programu PowerPoint</vt:lpstr>
      <vt:lpstr> PROCEDURA NA WYPADEK ŚMIERCI/ SAMOBÓJSTWA  </vt:lpstr>
      <vt:lpstr>Prezentacja programu PowerPoint</vt:lpstr>
      <vt:lpstr>Prezentacja programu PowerPoint</vt:lpstr>
      <vt:lpstr> PROCEDURA NA WYPADEK WYSTĄPIENIA NIERACJONALNEGO ZACHOWANIA DZIECKA/ OSOBY DOROSŁEJ  </vt:lpstr>
      <vt:lpstr> PROCEDURA NA WYPADEK WYSTĄPIENIA ZACHOWAŃ SEKSUALNYCH NA TERENIE SZKOŁY I PODCZAS WYJAZDÓW </vt:lpstr>
      <vt:lpstr>Prezentacja programu PowerPoint</vt:lpstr>
      <vt:lpstr> PROCEDURA NA WYPADEK WYSTĄPIENIA                              ZACHOWAŃ AUTOAGRESYWNYCH  </vt:lpstr>
      <vt:lpstr>Prezentacja programu PowerPoint</vt:lpstr>
      <vt:lpstr>Prezentacja programu PowerPoint</vt:lpstr>
      <vt:lpstr>Prezentacja programu PowerPoint</vt:lpstr>
      <vt:lpstr>Prezentacja programu PowerPoint</vt:lpstr>
      <vt:lpstr>Procedura postepowania na wypadek wystąpienia pedofilii w szkole </vt:lpstr>
      <vt:lpstr>Przypadek rozpowszechniania pornografii w szkole przez ucznia.</vt:lpstr>
      <vt:lpstr>Przypadek prostytucji w szkole lub wśród uczniów </vt:lpstr>
      <vt:lpstr>Prezentacja programu PowerPoint</vt:lpstr>
      <vt:lpstr>PROCEDURA NA WYPADEK KLĘSKI ŻYWIOŁOWEJ </vt:lpstr>
      <vt:lpstr>KONIEC</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PROCEDURY POSTĘPOWANIA PRACOWNIKÓW SOSW</dc:title>
  <dc:creator>OEM</dc:creator>
  <cp:lastModifiedBy>User</cp:lastModifiedBy>
  <cp:revision>147</cp:revision>
  <dcterms:created xsi:type="dcterms:W3CDTF">2009-10-06T11:18:11Z</dcterms:created>
  <dcterms:modified xsi:type="dcterms:W3CDTF">2019-06-04T10:34:30Z</dcterms:modified>
</cp:coreProperties>
</file>